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sldIdLst>
    <p:sldId id="393" r:id="rId2"/>
    <p:sldId id="312" r:id="rId3"/>
    <p:sldId id="340" r:id="rId4"/>
    <p:sldId id="258" r:id="rId5"/>
    <p:sldId id="260" r:id="rId6"/>
    <p:sldId id="261" r:id="rId7"/>
    <p:sldId id="342" r:id="rId8"/>
    <p:sldId id="275" r:id="rId9"/>
    <p:sldId id="277" r:id="rId10"/>
    <p:sldId id="279" r:id="rId11"/>
    <p:sldId id="280" r:id="rId12"/>
    <p:sldId id="266" r:id="rId13"/>
    <p:sldId id="313" r:id="rId14"/>
    <p:sldId id="314" r:id="rId15"/>
    <p:sldId id="316" r:id="rId16"/>
    <p:sldId id="281" r:id="rId17"/>
    <p:sldId id="405" r:id="rId18"/>
    <p:sldId id="332" r:id="rId19"/>
    <p:sldId id="283" r:id="rId20"/>
    <p:sldId id="286" r:id="rId21"/>
    <p:sldId id="328" r:id="rId22"/>
    <p:sldId id="287" r:id="rId23"/>
    <p:sldId id="288" r:id="rId24"/>
    <p:sldId id="289" r:id="rId25"/>
    <p:sldId id="298" r:id="rId26"/>
    <p:sldId id="324" r:id="rId27"/>
    <p:sldId id="301" r:id="rId28"/>
    <p:sldId id="306" r:id="rId29"/>
    <p:sldId id="307" r:id="rId30"/>
    <p:sldId id="308" r:id="rId31"/>
    <p:sldId id="408" r:id="rId32"/>
    <p:sldId id="310" r:id="rId33"/>
    <p:sldId id="323" r:id="rId34"/>
    <p:sldId id="302" r:id="rId35"/>
    <p:sldId id="303" r:id="rId36"/>
    <p:sldId id="374" r:id="rId37"/>
    <p:sldId id="304" r:id="rId38"/>
    <p:sldId id="375" r:id="rId39"/>
    <p:sldId id="319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4" r:id="rId49"/>
    <p:sldId id="385" r:id="rId50"/>
    <p:sldId id="386" r:id="rId51"/>
    <p:sldId id="387" r:id="rId52"/>
    <p:sldId id="388" r:id="rId53"/>
    <p:sldId id="389" r:id="rId54"/>
    <p:sldId id="363" r:id="rId55"/>
    <p:sldId id="391" r:id="rId56"/>
    <p:sldId id="394" r:id="rId57"/>
    <p:sldId id="395" r:id="rId58"/>
    <p:sldId id="396" r:id="rId59"/>
    <p:sldId id="397" r:id="rId60"/>
    <p:sldId id="398" r:id="rId61"/>
    <p:sldId id="399" r:id="rId62"/>
    <p:sldId id="401" r:id="rId63"/>
    <p:sldId id="402" r:id="rId64"/>
    <p:sldId id="403" r:id="rId65"/>
    <p:sldId id="404" r:id="rId66"/>
    <p:sldId id="407" r:id="rId6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C2E"/>
    <a:srgbClr val="FF9933"/>
    <a:srgbClr val="EBC00B"/>
    <a:srgbClr val="FFFFC5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94660"/>
  </p:normalViewPr>
  <p:slideViewPr>
    <p:cSldViewPr>
      <p:cViewPr varScale="1">
        <p:scale>
          <a:sx n="65" d="100"/>
          <a:sy n="65" d="100"/>
        </p:scale>
        <p:origin x="64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835D4-A17B-4E17-B6B2-9CEACD203F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7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77332-831E-4132-B3F1-F337BA2DE6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504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18F2-D7BD-4B0E-884A-3D09A30871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07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709DB-DD14-4BBF-BF67-0FB9BCEC7E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119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495CC-AA1A-4384-BD05-3A7A318CAB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22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98C40-6F99-4492-B56E-204301ECDC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77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79CBF-FAB7-41B3-A272-52317BE762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68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11E77-F6C8-44C9-BEAE-453F4DC2D9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72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D2564-B8B0-48AB-A265-6861C50B0DA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25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87E25-CCF3-4A3C-BB25-70B40B7409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61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6968A-CCCE-43AE-9F63-E7D013C5D5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246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F4084-C1B8-4C00-88F0-FB4521D11D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65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F36A98-A085-4FD9-BE74-C14E987D75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pexels.com/" TargetMode="External"/><Relationship Id="rId7" Type="http://schemas.openxmlformats.org/officeDocument/2006/relationships/hyperlink" Target="https://www.halobeba.rs/bezbednost/bezbednost-dece-u-kuci/" TargetMode="External"/><Relationship Id="rId2" Type="http://schemas.openxmlformats.org/officeDocument/2006/relationships/hyperlink" Target="http://www.freedigitalphotos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cef.org/serbia/media/6196/file/Zabava%20bez%20povreda.pdf" TargetMode="External"/><Relationship Id="rId5" Type="http://schemas.openxmlformats.org/officeDocument/2006/relationships/hyperlink" Target="https://pixabay.com/" TargetMode="External"/><Relationship Id="rId4" Type="http://schemas.openxmlformats.org/officeDocument/2006/relationships/hyperlink" Target="https://unsplash.com/" TargetMode="External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963564" y="381000"/>
            <a:ext cx="10287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Latn-C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REVENCIJA P</a:t>
            </a:r>
            <a:r>
              <a:rPr lang="sr-Latn-C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OVRED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Latn-C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TROVANJA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Latn-C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 DECE</a:t>
            </a:r>
            <a:endParaRPr lang="sr-Latn-CS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47" y="1779051"/>
            <a:ext cx="6415553" cy="285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3704304" y="4724400"/>
            <a:ext cx="49696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Latn-R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Doc. dr Olja Nićiforović Šurković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3" name="WordArt 9"/>
          <p:cNvSpPr>
            <a:spLocks noChangeArrowheads="1" noChangeShapeType="1" noTextEdit="1"/>
          </p:cNvSpPr>
          <p:nvPr/>
        </p:nvSpPr>
        <p:spPr bwMode="auto">
          <a:xfrm>
            <a:off x="4530725" y="5737225"/>
            <a:ext cx="3140075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Znanjem do zdravih izbora</a:t>
            </a: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2822575" y="6292850"/>
            <a:ext cx="675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58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Programski zadatak Posebnog programa u oblasti javnog zdravlja za APV u</a:t>
            </a:r>
            <a:r>
              <a:rPr lang="sr-Cyrl-RS" altLang="en-US" sz="1200" b="1">
                <a:latin typeface="Arial" panose="020B0604020202020204" pitchFamily="34" charset="0"/>
              </a:rPr>
              <a:t> 2020. </a:t>
            </a:r>
            <a:r>
              <a:rPr lang="en-US" altLang="en-US" sz="1200" b="1">
                <a:latin typeface="Arial" panose="020B0604020202020204" pitchFamily="34" charset="0"/>
              </a:rPr>
              <a:t>godini</a:t>
            </a:r>
            <a:r>
              <a:rPr lang="sr-Cyrl-RS" altLang="en-US" sz="1200" b="1">
                <a:latin typeface="Arial" panose="020B0604020202020204" pitchFamily="34" charset="0"/>
              </a:rPr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Unapređenje zdravstvene pismenosti populacije – „Znanjem do zdravih izbora“ </a:t>
            </a:r>
          </a:p>
        </p:txBody>
      </p:sp>
      <p:pic>
        <p:nvPicPr>
          <p:cNvPr id="20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370513"/>
            <a:ext cx="20494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9"/>
          <p:cNvGrpSpPr>
            <a:grpSpLocks/>
          </p:cNvGrpSpPr>
          <p:nvPr/>
        </p:nvGrpSpPr>
        <p:grpSpPr bwMode="auto">
          <a:xfrm>
            <a:off x="10394950" y="5453063"/>
            <a:ext cx="1744663" cy="1347787"/>
            <a:chOff x="10394950" y="5453063"/>
            <a:chExt cx="1744663" cy="1347787"/>
          </a:xfrm>
        </p:grpSpPr>
        <p:pic>
          <p:nvPicPr>
            <p:cNvPr id="205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5" r="5890" b="54884"/>
            <a:stretch>
              <a:fillRect/>
            </a:stretch>
          </p:blipFill>
          <p:spPr bwMode="auto">
            <a:xfrm>
              <a:off x="10499725" y="5737225"/>
              <a:ext cx="1639888" cy="106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Box 8"/>
            <p:cNvSpPr txBox="1">
              <a:spLocks noChangeArrowheads="1"/>
            </p:cNvSpPr>
            <p:nvPr/>
          </p:nvSpPr>
          <p:spPr bwMode="auto">
            <a:xfrm>
              <a:off x="10394950" y="5453063"/>
              <a:ext cx="17446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r-Cyrl-RS" altLang="en-US" sz="1000" b="1">
                  <a:solidFill>
                    <a:srgbClr val="FF0000"/>
                  </a:solidFill>
                  <a:latin typeface="Arial" panose="020B0604020202020204" pitchFamily="34" charset="0"/>
                </a:rPr>
                <a:t>Институт за јавно здравље Војводине</a:t>
              </a:r>
              <a:endParaRPr lang="en-US" altLang="en-US" sz="10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792163"/>
          </a:xfrm>
        </p:spPr>
        <p:txBody>
          <a:bodyPr/>
          <a:lstStyle/>
          <a:p>
            <a:pPr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Razlike selo-grad</a:t>
            </a:r>
            <a:endParaRPr lang="en-GB" altLang="en-US" sz="36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56141" cy="4114800"/>
          </a:xfrm>
        </p:spPr>
        <p:txBody>
          <a:bodyPr/>
          <a:lstStyle/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Učestalost povreda generalno je viša u ruralnim nego u urbanim sredinama.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Ubistvo, nasilje i kriminal su češći u gradovima.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Neke povrede javljaju se samo na selu: povrede nastale od poljoprivrednih mašina ili trovanja pesticidima. 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Smrtnost je dva puta viša kod povreda nastalih na selu: ukazuje na težinu povreda, neadekvatnost pružanja prve pomoći i udaljenost zdravstvene službe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929" y="4495800"/>
            <a:ext cx="3546071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36" y="23931"/>
            <a:ext cx="3901440" cy="219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Šire okruženje </a:t>
            </a:r>
            <a:endParaRPr lang="en-GB" altLang="en-US" sz="36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47800"/>
            <a:ext cx="9372600" cy="4953000"/>
          </a:xfrm>
        </p:spPr>
        <p:txBody>
          <a:bodyPr/>
          <a:lstStyle/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Siromaštvo povećava rizik za nastanak povreda i trovanja kroz okruženje u kom dete živi:</a:t>
            </a:r>
          </a:p>
          <a:p>
            <a:pPr eaLnBrk="1" hangingPunct="1">
              <a:buFontTx/>
              <a:buNone/>
            </a:pPr>
            <a:endParaRPr lang="sr-Latn-CS" altLang="en-US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neodgovarajuće kuće,</a:t>
            </a:r>
          </a:p>
          <a:p>
            <a:pPr lvl="1"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neobezbeđeni putevi, nedostatak trotoara i biciklističkih staza</a:t>
            </a:r>
          </a:p>
          <a:p>
            <a:pPr lvl="1"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veća učestalost nasilja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Picture 4" descr="article-0-00AC14280000044C-494_468x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8" y="4572000"/>
            <a:ext cx="315912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alt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prema mehanizmu nastanka</a:t>
            </a:r>
            <a:endParaRPr lang="en-GB" altLang="en-US" sz="40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666875"/>
            <a:ext cx="4038600" cy="4724400"/>
          </a:xfrm>
        </p:spPr>
        <p:txBody>
          <a:bodyPr/>
          <a:lstStyle/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Padovi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Saobraćajni udesi </a:t>
            </a:r>
          </a:p>
          <a:p>
            <a:pPr lvl="1"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Motorna vozila</a:t>
            </a:r>
          </a:p>
          <a:p>
            <a:pPr lvl="1"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Pešaci</a:t>
            </a:r>
          </a:p>
          <a:p>
            <a:pPr lvl="1"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Bicikl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Utapanje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Gušenje </a:t>
            </a:r>
          </a:p>
          <a:p>
            <a:pPr eaLnBrk="1" hangingPunct="1"/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400800" y="2209800"/>
            <a:ext cx="4038600" cy="3276600"/>
          </a:xfrm>
        </p:spPr>
        <p:txBody>
          <a:bodyPr/>
          <a:lstStyle/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Opekotine, oparotine 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vatrenim oružjem 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</a:p>
          <a:p>
            <a:pPr eaLnBrk="1" hangingPunct="1"/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1463"/>
            <a:ext cx="10515600" cy="1325562"/>
          </a:xfrm>
        </p:spPr>
        <p:txBody>
          <a:bodyPr/>
          <a:lstStyle/>
          <a:p>
            <a:pPr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Karakteristike dece koje ih čine podložnim povredama</a:t>
            </a:r>
            <a:endParaRPr lang="en-GB" altLang="en-US" sz="36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10668000" cy="4038600"/>
          </a:xfrm>
        </p:spPr>
        <p:txBody>
          <a:bodyPr/>
          <a:lstStyle/>
          <a:p>
            <a:pPr eaLnBrk="1" hangingPunct="1">
              <a:lnSpc>
                <a:spcPct val="115000"/>
              </a:lnSpc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Kada kreću u vrtić i školu, susreću se se drugačijim okruženjem nego mlađa deca </a:t>
            </a:r>
          </a:p>
          <a:p>
            <a:pPr eaLnBrk="1" hangingPunct="1">
              <a:lnSpc>
                <a:spcPct val="115000"/>
              </a:lnSpc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Mogu da imaju doživljaj da su “veliki” ka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savladavaju različite izazove i deo vremena provode izvan kuće </a:t>
            </a:r>
          </a:p>
          <a:p>
            <a:pPr eaLnBrk="1" hangingPunct="1">
              <a:lnSpc>
                <a:spcPct val="115000"/>
              </a:lnSpc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Brojni uticaji uzvan porodice modeliraju njihovo ponašanje.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596900" y="1841500"/>
            <a:ext cx="10363200" cy="4483100"/>
          </a:xfrm>
        </p:spPr>
        <p:txBody>
          <a:bodyPr/>
          <a:lstStyle/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 je veoma važan deo njihovog života</a:t>
            </a: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Skloni su da iskušavaju sebe i proveravaju svoje fizičke sposobnosti</a:t>
            </a:r>
          </a:p>
          <a:p>
            <a:pPr marL="342900" lvl="1" indent="-342900" eaLnBrk="1" hangingPunct="1">
              <a:buFontTx/>
              <a:buChar char="•"/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Nekada</a:t>
            </a:r>
            <a:r>
              <a:rPr lang="en-U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okuprani igrom</a:t>
            </a:r>
            <a:r>
              <a:rPr lang="en-U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zaborave pravila o bezbednosti </a:t>
            </a:r>
          </a:p>
          <a:p>
            <a:pPr marL="342900" lvl="1" indent="-342900" eaLnBrk="1" hangingPunct="1">
              <a:buFontTx/>
              <a:buChar char="•"/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Pogrešno procene rizik</a:t>
            </a:r>
          </a:p>
          <a:p>
            <a:pPr marL="342900" lvl="1" indent="-342900" eaLnBrk="1" hangingPunct="1">
              <a:buFontTx/>
              <a:buChar char="•"/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Pokušaju da testiraju svoje sposobnosti, praveći se važni pred drugovima</a:t>
            </a:r>
          </a:p>
          <a:p>
            <a:pPr marL="342900" lvl="1" indent="-342900" eaLnBrk="1" hangingPunct="1">
              <a:buFontTx/>
              <a:buChar char="•"/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Neposlušni su u nekim situacijama </a:t>
            </a:r>
          </a:p>
        </p:txBody>
      </p:sp>
      <p:pic>
        <p:nvPicPr>
          <p:cNvPr id="15363" name="Picture 4" descr="children-climbing-f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138" y="195263"/>
            <a:ext cx="2100262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533400" y="304800"/>
            <a:ext cx="7315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Latn-C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Karakteristike dece koje ih čine podložnim povredama</a:t>
            </a:r>
            <a:endParaRPr lang="sr-Latn-CS" alt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95948" y="533400"/>
            <a:ext cx="8229600" cy="838200"/>
          </a:xfrm>
        </p:spPr>
        <p:txBody>
          <a:bodyPr/>
          <a:lstStyle/>
          <a:p>
            <a:pPr algn="ctr" eaLnBrk="1" hangingPunct="1">
              <a:lnSpc>
                <a:spcPct val="125000"/>
              </a:lnSpc>
              <a:spcAft>
                <a:spcPct val="50000"/>
              </a:spcAft>
              <a:buFontTx/>
              <a:buNone/>
              <a:defRPr/>
            </a:pPr>
            <a:r>
              <a:rPr lang="sr-Latn-C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Prilikom igre potreban je nadzor odraslih.</a:t>
            </a:r>
            <a:endParaRPr lang="en-GB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76" y="1747692"/>
            <a:ext cx="7048500" cy="469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4876800" cy="10207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Padovi</a:t>
            </a:r>
            <a:endParaRPr lang="en-GB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11201400" cy="3865563"/>
          </a:xfrm>
        </p:spPr>
        <p:txBody>
          <a:bodyPr/>
          <a:lstStyle/>
          <a:p>
            <a:pPr eaLnBrk="1" hangingPunct="1"/>
            <a:r>
              <a:rPr lang="sr-Latn-CS" altLang="en-US" sz="3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Padovi </a:t>
            </a:r>
            <a:r>
              <a:rPr lang="en-US" altLang="en-US" sz="36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en-US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prepovijali</a:t>
            </a:r>
            <a:r>
              <a:rPr lang="sr-Latn-RS" altLang="en-US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en-US" altLang="en-US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altLang="en-US" sz="36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kreveta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Beba se nikada ne ostavlja sama na prepovijalištu, čak i kada ste sigurni da do tog momenta nije savladala prebacivanje na bok ili vam se čini da je mirna. </a:t>
            </a:r>
          </a:p>
          <a:p>
            <a:pPr lvl="1"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Padovi sa visine mogu dovesti do potresa mozga i težih posledica i potrebno je odmah pozvati službu hitne medicinske pomoći.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2"/>
          <a:stretch/>
        </p:blipFill>
        <p:spPr>
          <a:xfrm>
            <a:off x="7772400" y="4343399"/>
            <a:ext cx="4135597" cy="2386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17" y="4191000"/>
            <a:ext cx="2538983" cy="25389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-1588"/>
            <a:ext cx="2362200" cy="10207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Padovi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8775" y="838200"/>
            <a:ext cx="8974138" cy="5075238"/>
          </a:xfrm>
        </p:spPr>
        <p:txBody>
          <a:bodyPr/>
          <a:lstStyle/>
          <a:p>
            <a:pPr eaLnBrk="1" hangingPunct="1">
              <a:defRPr/>
            </a:pPr>
            <a:r>
              <a:rPr lang="sr-Latn-CS" altLang="en-US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Padovi </a:t>
            </a:r>
            <a:r>
              <a:rPr lang="sr-Latn-CS" altLang="en-US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niz stepenice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eaLnBrk="1" hangingPunct="1">
              <a:defRPr/>
            </a:pP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ukoliko se igraju na stepeništu, </a:t>
            </a:r>
          </a:p>
          <a:p>
            <a:pPr lvl="1" eaLnBrk="1" hangingPunct="1">
              <a:buFontTx/>
              <a:buNone/>
              <a:defRPr/>
            </a:pP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spuštaju niz ogradu i sl.</a:t>
            </a:r>
          </a:p>
          <a:p>
            <a:pPr lvl="1" eaLnBrk="1" hangingPunct="1">
              <a:defRPr/>
            </a:pP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saplitanjem ili ukoliko nagaze predmete </a:t>
            </a:r>
          </a:p>
          <a:p>
            <a:pPr lvl="1" eaLnBrk="1" hangingPunct="1">
              <a:buFontTx/>
              <a:buNone/>
              <a:defRPr/>
            </a:pPr>
            <a:r>
              <a:rPr lang="sr-Latn-C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koji se nalaze na stepeništu</a:t>
            </a:r>
          </a:p>
          <a:p>
            <a:pPr eaLnBrk="1" hangingPunct="1">
              <a:defRPr/>
            </a:pPr>
            <a:r>
              <a:rPr lang="sr-Latn-CS" altLang="en-US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Padovi </a:t>
            </a:r>
            <a:r>
              <a:rPr lang="sr-Latn-CS" altLang="en-US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kroz prozor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SzPct val="56000"/>
              <a:defRPr/>
            </a:pP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 može da se nagne suviše, </a:t>
            </a:r>
          </a:p>
          <a:p>
            <a:pPr eaLnBrk="1" hangingPunct="1">
              <a:buSzPct val="56000"/>
              <a:buFontTx/>
              <a:buNone/>
              <a:defRPr/>
            </a:pP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da pokuša da pređe sa jednog prozora na drugi</a:t>
            </a:r>
          </a:p>
          <a:p>
            <a:pPr eaLnBrk="1" hangingPunct="1">
              <a:buSzPct val="56000"/>
              <a:defRPr/>
            </a:pP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može slučajno da se nasloni na poluotovoren prozor</a:t>
            </a:r>
          </a:p>
          <a:p>
            <a:pPr eaLnBrk="1" hangingPunct="1">
              <a:buSzPct val="56000"/>
              <a:defRPr/>
            </a:pP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može pogrešno da proceni koliko je prozor udaljen od tla i da skoči</a:t>
            </a:r>
          </a:p>
          <a:p>
            <a:pPr marL="0" indent="0" eaLnBrk="1" hangingPunct="1">
              <a:buSzPct val="56000"/>
              <a:buFont typeface="Arial" panose="020B0604020202020204" pitchFamily="34" charset="0"/>
              <a:buNone/>
              <a:defRPr/>
            </a:pP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PREVENCIJA</a:t>
            </a:r>
            <a:r>
              <a:rPr lang="sr-Latn-C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ograde</a:t>
            </a:r>
            <a:r>
              <a:rPr lang="sr-Latn-C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brave</a:t>
            </a:r>
            <a:r>
              <a:rPr lang="sr-Latn-C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na zaključavanje</a:t>
            </a:r>
            <a:endParaRPr lang="sr-Latn-C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6" descr="michaelis-boyd-architect-stair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146050"/>
            <a:ext cx="2379662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3840758051_fd206a71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938" y="3208338"/>
            <a:ext cx="2379662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990600"/>
            <a:ext cx="10515600" cy="1828800"/>
          </a:xfrm>
        </p:spPr>
        <p:txBody>
          <a:bodyPr/>
          <a:lstStyle/>
          <a:p>
            <a:pPr eaLnBrk="1" hangingPunct="1"/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Zbog avanturističkog duha, ili samo zato što je to zabranjeno, neka deca igraju se na opasnim mestima kao što su gradilišta, pruga... Deca moraju biti pod nadzorom i treba im pričati o opasnostima ovakvih mesta za igru.</a:t>
            </a:r>
            <a:endParaRPr lang="en-GB" altLang="en-US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4" descr="railway-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1242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5488" y="200025"/>
            <a:ext cx="8229600" cy="684213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u saobraćaju</a:t>
            </a:r>
            <a:endParaRPr lang="en-GB" altLang="en-US" sz="36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990600"/>
            <a:ext cx="7467600" cy="5715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u motornim vozilima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 deca i adolescenti najčešće umiru zbog povreda zadobijenih u udesima motornih vozila,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 deca uzrasta 5 do 9 godina najčešće stradaju kao pešaci</a:t>
            </a:r>
            <a:endParaRPr lang="en-U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Obave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zno je korišćenje adekvatnih sedišta za decu u automobilima, povremeno proveravanje, redovno vezivanje pojaseva svih putnika i prevoženje dece do 12 godina isključivo na zadnjim sedištima.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22738"/>
            <a:ext cx="342265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31938"/>
            <a:ext cx="342265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alt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i trovanja kod dece</a:t>
            </a:r>
            <a:endParaRPr lang="en-GB" altLang="en-US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676400"/>
            <a:ext cx="8153400" cy="11430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sr-Latn-CS" altLang="en-US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C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Povreda je bilo koje fizičko oštećenje tela uzrokovano zadesno ili nasiljem.</a:t>
            </a:r>
            <a:endParaRPr lang="en-GB" altLang="en-US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267200"/>
            <a:ext cx="3162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59263"/>
            <a:ext cx="3733800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5172075"/>
            <a:ext cx="32861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3019425"/>
            <a:ext cx="2990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52500"/>
            <a:ext cx="8229600" cy="639763"/>
          </a:xfrm>
        </p:spPr>
        <p:txBody>
          <a:bodyPr/>
          <a:lstStyle/>
          <a:p>
            <a:pPr eaLnBrk="1" hangingPunct="1"/>
            <a:r>
              <a:rPr lang="sr-Latn-C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pri vožnji bicikla</a:t>
            </a:r>
            <a:endParaRPr lang="sr-Latn-CS" altLang="en-US" sz="32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70038"/>
            <a:ext cx="7239000" cy="5059362"/>
          </a:xfrm>
        </p:spPr>
        <p:txBody>
          <a:bodyPr/>
          <a:lstStyle/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pri vožnji bicikla su vrlo čest razlog obraćanju hitnim službama.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Većina teških i fatalnih povreda na biciklu povezana je sa povredom glave.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Kacige smanjuju verovatnoću povrede glave za 85% i rizik od povrede mozga za 88%, a takođe smanjuju povrede srednjeg i gornjeg dela lica za 65%.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Picture 4" descr="large_mr0731bikesLNS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447800"/>
            <a:ext cx="34750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343400"/>
            <a:ext cx="3459163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2"/>
          <p:cNvSpPr txBox="1">
            <a:spLocks noChangeArrowheads="1"/>
          </p:cNvSpPr>
          <p:nvPr/>
        </p:nvSpPr>
        <p:spPr bwMode="auto">
          <a:xfrm>
            <a:off x="1995488" y="200025"/>
            <a:ext cx="82296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sr-Latn-C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u saobraćaju</a:t>
            </a:r>
            <a:endParaRPr lang="en-GB" alt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6858000" y="838200"/>
            <a:ext cx="5181600" cy="54864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Aft>
                <a:spcPct val="50000"/>
              </a:spcAft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 uzrasta do 10 godina ne mogu sama da učestvuju u saobraćaju na biciklu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ct val="50000"/>
              </a:spcAft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Često se povrede tokom vožnje bicikla događaju jer se deca trkaju ili voze bicikl u opasnim područjima (parking, strma ulica i sl.)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59547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1001713"/>
            <a:ext cx="8229600" cy="655637"/>
          </a:xfrm>
        </p:spPr>
        <p:txBody>
          <a:bodyPr/>
          <a:lstStyle/>
          <a:p>
            <a:pPr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pešaka</a:t>
            </a:r>
            <a:endParaRPr lang="sr-Latn-CS" altLang="en-US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30375"/>
            <a:ext cx="5943600" cy="3840163"/>
          </a:xfrm>
        </p:spPr>
        <p:txBody>
          <a:bodyPr/>
          <a:lstStyle/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pešaka su najčešći uzrok traumatske kome u dece i čest uzrok ozbiljnih preloma nogu</a:t>
            </a:r>
          </a:p>
          <a:p>
            <a:pPr eaLnBrk="1" hangingPunct="1">
              <a:buFontTx/>
              <a:buNone/>
            </a:pPr>
            <a:endParaRPr lang="sr-Latn-CS" altLang="en-US" sz="24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Većina povreda se dešava tokom dana, sa najvećom učestalošću nakon škole</a:t>
            </a:r>
          </a:p>
          <a:p>
            <a:pPr eaLnBrk="1" hangingPunct="1"/>
            <a:endParaRPr lang="en-GB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1684338"/>
            <a:ext cx="44418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2"/>
          <p:cNvSpPr txBox="1">
            <a:spLocks noChangeArrowheads="1"/>
          </p:cNvSpPr>
          <p:nvPr/>
        </p:nvSpPr>
        <p:spPr bwMode="auto">
          <a:xfrm>
            <a:off x="1995488" y="200025"/>
            <a:ext cx="82296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sr-Latn-C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u saobraćaju</a:t>
            </a:r>
            <a:endParaRPr lang="en-GB" alt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12838"/>
            <a:ext cx="11734800" cy="5821362"/>
          </a:xfrm>
        </p:spPr>
        <p:txBody>
          <a:bodyPr/>
          <a:lstStyle/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 30% povreda pešaka su deca.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Događa se na obeleženom pešačkom prelazu, što možda ukazuje na lažni osećaj sigurnosti deteta i nedovoljnu pažnju.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Većina dece nema veštine da pravilno procenjuje dešavanja u saobraćaju.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 još uvek ne mogu precizno da procene brizinu automobila, razdaljinu.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obzirom da su niska, deca su manje uočljiva za vozače, a i sama ne mogu da vide preko automobila, zato je dobro da nose </a:t>
            </a:r>
            <a:r>
              <a:rPr lang="sr-Latn-CS" altLang="en-US" sz="32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sr-Latn-CS" altLang="en-US" sz="3200" dirty="0" smtClean="0">
                <a:solidFill>
                  <a:srgbClr val="EBC0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uore</a:t>
            </a:r>
            <a:r>
              <a:rPr lang="sr-Latn-C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r-Latn-CS" altLang="en-US" sz="32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lang="sr-Latn-CS" altLang="en-US" sz="3200" dirty="0" smtClean="0">
                <a:solidFill>
                  <a:srgbClr val="70A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odeću i oznake na torbama.</a:t>
            </a:r>
          </a:p>
          <a:p>
            <a:pPr eaLnBrk="1" hangingPunct="1">
              <a:buFontTx/>
              <a:buNone/>
            </a:pP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sr-Latn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4262438" y="225425"/>
            <a:ext cx="3698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Latn-C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pešaka</a:t>
            </a:r>
            <a:endParaRPr lang="sr-Latn-CS" alt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65125"/>
            <a:ext cx="10515600" cy="777875"/>
          </a:xfrm>
        </p:spPr>
        <p:txBody>
          <a:bodyPr/>
          <a:lstStyle/>
          <a:p>
            <a:pPr eaLnBrk="1" hangingPunct="1"/>
            <a:r>
              <a:rPr lang="sr-Latn-CS" alt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pešaka</a:t>
            </a:r>
            <a:endParaRPr lang="sr-Latn-CS" altLang="en-US" sz="4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47700" y="1295400"/>
            <a:ext cx="11087100" cy="4953000"/>
          </a:xfrm>
        </p:spPr>
        <p:txBody>
          <a:bodyPr/>
          <a:lstStyle/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Dešavanja u okolini mogu lako deci da odvuku pažnju, te njihovo ponašanje može da bude nepredvidljivo.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Npr. ako na drugoj strani ulice vide druga mogu da zaborave sve što su učili o bezbednosti u saobraćaju.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Mnogi roditelji nisu svesni nesklada između sposobnosti dece i veština potrebnih za učešće u saobraćaju.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Roditelj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mora uvek </a:t>
            </a:r>
            <a:r>
              <a:rPr lang="sr-Latn-C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primerom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sr-Latn-C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pokazuje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kako i gde se pravilno prelazi ulica (na pešačkom prelazu, na zeleno svetlo, bez trčanja, obazrivo...) </a:t>
            </a:r>
            <a:r>
              <a:rPr lang="sr-Latn-C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sr-Latn-C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stalno objašnjava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šta radi, kao i da ukazuje ako se neko ne ponaša pravilno. 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17987"/>
            <a:ext cx="6248400" cy="1143000"/>
          </a:xfrm>
        </p:spPr>
        <p:txBody>
          <a:bodyPr/>
          <a:lstStyle/>
          <a:p>
            <a:pPr eaLnBrk="1" hangingPunct="1"/>
            <a:r>
              <a:rPr lang="sr-Latn-C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Utapanje</a:t>
            </a:r>
            <a:endParaRPr lang="en-GB" altLang="en-U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209800"/>
            <a:ext cx="11353800" cy="3581400"/>
          </a:xfrm>
        </p:spPr>
        <p:txBody>
          <a:bodyPr/>
          <a:lstStyle/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 deca ne znaju da plivaju, nešto starija uče da plivaju ili znaju da plivaju, ali i dalje plivanje u vodi za sve njih predstavlja rizik.</a:t>
            </a:r>
          </a:p>
          <a:p>
            <a:pPr eaLnBrk="1" hangingPunct="1"/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Potrebna je stalna briga i nadzor onih koji čuvaju dete!!!</a:t>
            </a:r>
          </a:p>
          <a:p>
            <a:pPr eaLnBrk="1" hangingPunct="1"/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 treba obučiti za plivanje u različitim uslovima (bazen, more, reka, jezero) i unapređivati veštine.</a:t>
            </a:r>
          </a:p>
          <a:p>
            <a:pPr eaLnBrk="1" hangingPunct="1">
              <a:buFontTx/>
              <a:buNone/>
            </a:pPr>
            <a:endParaRPr lang="sr-Latn-CS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Picture 5" descr="boys swimm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-53975"/>
            <a:ext cx="35814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685800"/>
            <a:ext cx="8458200" cy="2903537"/>
          </a:xfrm>
        </p:spPr>
        <p:txBody>
          <a:bodyPr/>
          <a:lstStyle/>
          <a:p>
            <a:pPr eaLnBrk="1" hangingPunct="1"/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Kako postaju starija, deca su sve sklonija istraživanju, avanturama, isprobavanju svojih sposobnosti, i može da se dogodi da precene svoje mogućnosti.</a:t>
            </a:r>
          </a:p>
          <a:p>
            <a:pPr eaLnBrk="1" hangingPunct="1"/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Mogu da zanemare upozorenja roditelja i odraslih, te je neophodan intenzivan nadzor kada su u blizini vode.</a:t>
            </a:r>
            <a:endParaRPr lang="en-GB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1" name="Picture 4" descr="117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15900"/>
            <a:ext cx="35052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457200" y="93408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Latn-C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Utapanje</a:t>
            </a:r>
            <a:endParaRPr lang="sr-Latn-CS" alt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3" name="Rectangle 3"/>
          <p:cNvSpPr txBox="1">
            <a:spLocks noChangeArrowheads="1"/>
          </p:cNvSpPr>
          <p:nvPr/>
        </p:nvSpPr>
        <p:spPr bwMode="auto">
          <a:xfrm>
            <a:off x="243348" y="3650232"/>
            <a:ext cx="120396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sr-Latn-C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Posebno je rizično plivanje u reci, kanalima ili 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moru, </a:t>
            </a:r>
            <a:r>
              <a:rPr lang="sr-Latn-C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gde iznenada mogu da naiđu na duboku 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vodu, potopljene predmete, mulj, vir, talas od plovila...</a:t>
            </a:r>
            <a:endParaRPr lang="sr-Latn-C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1" hangingPunct="1"/>
            <a:r>
              <a:rPr lang="sr-Latn-C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Nekada ih vršnjaci podstiču na rizično ponašanje u 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 kojem nisu dorasli ili na rizičnom mestu (skakanje, potapanje, izdržaje u ronjenju itd).</a:t>
            </a:r>
            <a:endParaRPr lang="sr-Latn-C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1" hangingPunct="1"/>
            <a:r>
              <a:rPr lang="sr-Latn-C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Čak i pod nadozorom odraslih, plivanje u otvorenim vodama može da bude rizično</a:t>
            </a:r>
            <a:r>
              <a:rPr lang="sr-Latn-R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3050"/>
            <a:ext cx="5791200" cy="1143000"/>
          </a:xfrm>
        </p:spPr>
        <p:txBody>
          <a:bodyPr/>
          <a:lstStyle/>
          <a:p>
            <a:pPr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Gušenje stranim telom</a:t>
            </a:r>
            <a:endParaRPr lang="en-GB" altLang="en-US" sz="36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521110" y="1944687"/>
            <a:ext cx="9296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Gušenje hranom nije često, ali je moguće ako dete jede i trči ili skače. Može se desiti ako u ustima ima žvakaću gumu, lizalicu, bombonu...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sr-Latn-CS" alt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Gušenje može nastati ako se deca igraju na gradilištu na velikim gomilama peska, jer može doći do zatrpavanja.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6" name="Picture 5" descr="Lollipop-we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304800"/>
            <a:ext cx="20574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SandP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879850"/>
            <a:ext cx="2022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228600"/>
            <a:ext cx="10972800" cy="1143000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u požarima i opekotine</a:t>
            </a:r>
            <a:endParaRPr lang="en-GB" altLang="en-US" sz="36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8650" y="1554163"/>
            <a:ext cx="6991350" cy="4953000"/>
          </a:xfrm>
        </p:spPr>
        <p:txBody>
          <a:bodyPr/>
          <a:lstStyle/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 za povrede i smrtni ishod je najveći do desete godine života.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 je viši kod porodica sa nižim socio-ekonomskim statusom, a učestalost je najveća ako porodica živi u siromaštvu, roditelji imaju niže obrazovanje. 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 uglavnom umiru zbog gušenja dimom, a ne zbog opekotina.</a:t>
            </a:r>
          </a:p>
          <a:p>
            <a:pPr eaLnBrk="1" hangingPunct="1"/>
            <a:endParaRPr lang="en-GB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Picture 4" descr="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87500"/>
            <a:ext cx="31654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10515600" cy="777875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u požarima i opekotine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47700" y="1206500"/>
            <a:ext cx="10896600" cy="3365500"/>
          </a:xfrm>
        </p:spPr>
        <p:txBody>
          <a:bodyPr/>
          <a:lstStyle/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smrtnih slučajeva u požarima nastaje zbog gušenja dimom.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Cigarete uzrokuju oko 45% svih požara i 22-56% smrtnih slučajeva zbog požara u kući.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Ukoliko deca treba da rukuju vrućom hranom ili tečnostima potrebno je da to čine uz blizak nadzor i pomoć odraslih.</a:t>
            </a:r>
          </a:p>
        </p:txBody>
      </p:sp>
      <p:pic>
        <p:nvPicPr>
          <p:cNvPr id="30724" name="Picture 4" descr="pd19277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724400"/>
            <a:ext cx="29718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3214824103_7464b8f2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297021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88925"/>
            <a:ext cx="9753600" cy="1143000"/>
          </a:xfrm>
        </p:spPr>
        <p:txBody>
          <a:bodyPr/>
          <a:lstStyle/>
          <a:p>
            <a:pPr algn="ctr" eaLnBrk="1" hangingPunct="1"/>
            <a:r>
              <a:rPr lang="sr-Latn-C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Klasifikacija povreda prema SZO i Međunarodnoj klasifikaciji bolesti, 10. revizija</a:t>
            </a:r>
            <a:endParaRPr lang="en-GB" altLang="en-US" sz="32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sr-Latn-C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r-Latn-C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Latn-C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Nenamerne (nenamerno povređivanje)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C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Saobraćajni udesi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C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Padovi i povrede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C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Opekotine, oparotine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C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Utapanje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Ugu</a:t>
            </a:r>
            <a:r>
              <a:rPr lang="sr-Latn-R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šenje</a:t>
            </a:r>
            <a:endParaRPr lang="sr-Latn-C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C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C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Ujedi životinja</a:t>
            </a:r>
            <a:endParaRPr lang="en-GB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sr-Latn-CS" alt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sr-Latn-CS" alt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Namerne povrede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Interpersonalno nasilje (npr. homicid, seksualno nasilje)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Samopovređivanje (pokušaj suicida, samomutilacija)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Legalne intervencije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Rat, civilni nemiri</a:t>
            </a:r>
            <a:endParaRPr lang="en-GB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3352800" y="6019800"/>
            <a:ext cx="5519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Povrede neodređene namere</a:t>
            </a:r>
            <a:endParaRPr lang="en-GB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pPr algn="ctr" eaLnBrk="1" hangingPunct="1"/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Oparotine</a:t>
            </a:r>
            <a:b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(opekotine vrelom vodom)</a:t>
            </a:r>
            <a:endParaRPr lang="sr-Latn-CS" altLang="en-US" sz="3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54163"/>
            <a:ext cx="10820400" cy="5029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sr-Latn-C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Mogu da nastanu:</a:t>
            </a:r>
          </a:p>
          <a:p>
            <a:pPr lvl="1" eaLnBrk="1" hangingPunct="1">
              <a:defRPr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zbog vruće vode iz slavine, </a:t>
            </a:r>
          </a:p>
          <a:p>
            <a:pPr lvl="1" eaLnBrk="1" hangingPunct="1">
              <a:defRPr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prosipanja vruće hrane i tečnosti </a:t>
            </a:r>
          </a:p>
          <a:p>
            <a:pPr lvl="1" eaLnBrk="1" hangingPunct="1">
              <a:defRPr/>
            </a:pPr>
            <a:r>
              <a:rPr lang="sr-Latn-C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parotine vrućom hranom i vodom ipak su najčešće kod dece uzrasta ispod 5 godina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 sa oparotinama često su potrebne duge hospitalizacije, brojne hirurške procedure i mogu da zaostanu veliki ožiljci</a:t>
            </a:r>
            <a:endParaRPr lang="en-GB" alt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8" name="Picture 6" descr="hot_cold_water_fauc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219200"/>
            <a:ext cx="24590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pPr algn="ctr" eaLnBrk="1" hangingPunct="1"/>
            <a:r>
              <a:rPr lang="sr-Latn-C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Udari struje</a:t>
            </a:r>
            <a:endParaRPr lang="sr-Latn-CS" alt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166" y="3048000"/>
            <a:ext cx="8667750" cy="38100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400" y="1219200"/>
            <a:ext cx="11506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buFontTx/>
              <a:buNone/>
              <a:defRPr/>
            </a:pPr>
            <a:r>
              <a:rPr lang="sr-Latn-C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Mogu da nastanu jer:</a:t>
            </a:r>
          </a:p>
          <a:p>
            <a:pPr lvl="1" defTabSz="914400" eaLnBrk="1" hangingPunct="1">
              <a:defRPr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 diraju utičnice i instalacije,  </a:t>
            </a:r>
          </a:p>
          <a:p>
            <a:pPr lvl="1" defTabSz="914400" eaLnBrk="1" hangingPunct="1">
              <a:defRPr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neko uključi aparat u vlažnom kupatilu ili dok se dete kupa, ili neisključi bojler i grejalicu</a:t>
            </a:r>
          </a:p>
          <a:p>
            <a:pPr lvl="1" defTabSz="914400" eaLnBrk="1" hangingPunct="1">
              <a:defRPr/>
            </a:pPr>
            <a:r>
              <a:rPr lang="sr-Latn-C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neispravne instalacije...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 eaLnBrk="1" hangingPunct="1">
              <a:buFont typeface="Arial" panose="020B0604020202020204" pitchFamily="34" charset="0"/>
              <a:buNone/>
              <a:defRPr/>
            </a:pPr>
            <a:r>
              <a:rPr lang="sr-Latn-C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Prevencija</a:t>
            </a: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sr-Latn-C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defTabSz="914400" eaLnBrk="1" hangingPunct="1">
              <a:buFont typeface="Arial" panose="020B0604020202020204" pitchFamily="34" charset="0"/>
              <a:buNone/>
              <a:defRPr/>
            </a:pP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štitnici za „šuko“-utičnice; </a:t>
            </a:r>
          </a:p>
          <a:p>
            <a:pPr marL="0" indent="0" defTabSz="914400" eaLnBrk="1" hangingPunct="1">
              <a:buFont typeface="Arial" panose="020B0604020202020204" pitchFamily="34" charset="0"/>
              <a:buNone/>
              <a:defRPr/>
            </a:pP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neprestani nadzor dece; </a:t>
            </a:r>
          </a:p>
          <a:p>
            <a:pPr marL="0" indent="0" defTabSz="914400" eaLnBrk="1" hangingPunct="1">
              <a:buFont typeface="Arial" panose="020B0604020202020204" pitchFamily="34" charset="0"/>
              <a:buNone/>
              <a:defRPr/>
            </a:pPr>
            <a:r>
              <a:rPr lang="sr-Latn-C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provera instalacija.</a:t>
            </a:r>
            <a:endParaRPr lang="en-GB" alt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 eaLnBrk="1" hangingPunct="1">
              <a:buFont typeface="Arial" panose="020B0604020202020204" pitchFamily="34" charset="0"/>
              <a:buNone/>
              <a:defRPr/>
            </a:pPr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67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10972800" cy="2398713"/>
          </a:xfrm>
        </p:spPr>
        <p:txBody>
          <a:bodyPr/>
          <a:lstStyle/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 od 40% povređenih u vatrometu                              čine deca ispod 15 godina.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Mogu da nastanu opekotine, amputacije, povrede očiju…</a:t>
            </a:r>
            <a:endParaRPr lang="sr-Latn-R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Decu stalno treba kontrolisati da ne kupuju i ne bacaju petarde.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1" name="Picture 4" descr="China_Kyling_Fireworks_Display_Sh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77031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070308_-_fireworks_gir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1813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3886200" y="271602"/>
            <a:ext cx="4519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Latn-C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Vatromet, petarde</a:t>
            </a:r>
          </a:p>
        </p:txBody>
      </p:sp>
      <p:pic>
        <p:nvPicPr>
          <p:cNvPr id="3277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0" r="24973"/>
          <a:stretch>
            <a:fillRect/>
          </a:stretch>
        </p:blipFill>
        <p:spPr bwMode="auto">
          <a:xfrm>
            <a:off x="8496300" y="3698875"/>
            <a:ext cx="27305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228600"/>
            <a:ext cx="4876800" cy="914400"/>
          </a:xfrm>
        </p:spPr>
        <p:txBody>
          <a:bodyPr/>
          <a:lstStyle/>
          <a:p>
            <a:pPr algn="ctr" eaLnBrk="1" hangingPunct="1"/>
            <a:r>
              <a:rPr lang="sr-Latn-CS" alt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Posekotine</a:t>
            </a:r>
            <a:endParaRPr lang="en-GB" altLang="en-US" sz="4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10058400" cy="4876800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 mogu da se poseku na razbijeno staklo, poklopac konzerve, jer u igri diraju različite predmete.</a:t>
            </a:r>
          </a:p>
          <a:p>
            <a:pPr eaLnBrk="1" hangingPunct="1">
              <a:spcAft>
                <a:spcPct val="50000"/>
              </a:spcAft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Noževe, makaze i druge oštre predmete deca     treba da koriste pod nadzorom odraslih.</a:t>
            </a: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Roditelji treba da nauče decu kako da ih bezbedno koriste. </a:t>
            </a:r>
          </a:p>
          <a:p>
            <a:pPr eaLnBrk="1" hangingPunct="1">
              <a:spcAft>
                <a:spcPct val="50000"/>
              </a:spcAft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Većina posekotina nožem i makazama nastaje    zbog neiskustva, a ne zato što je dete nespretno      ili nepažljivo.</a:t>
            </a:r>
            <a:endParaRPr lang="en-GB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6" name="Picture 4" descr="Orange-Knife-1-1152x8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4800600"/>
            <a:ext cx="2287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8" y="228600"/>
            <a:ext cx="8229600" cy="792163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vatrenim oružjem</a:t>
            </a:r>
            <a:endParaRPr lang="en-GB" altLang="en-US" sz="36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6934200" cy="3733800"/>
          </a:xfrm>
        </p:spPr>
        <p:txBody>
          <a:bodyPr/>
          <a:lstStyle/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Nastaju u tri različite situacije:</a:t>
            </a:r>
          </a:p>
          <a:p>
            <a:pPr marL="609600" indent="-609600" eaLnBrk="1" hangingPunct="1">
              <a:buFont typeface="Arial" panose="020B0604020202020204" pitchFamily="34" charset="0"/>
              <a:buNone/>
            </a:pPr>
            <a:endParaRPr lang="sr-Latn-CS" altLang="en-US" sz="18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 eaLnBrk="1" hangingPunct="1">
              <a:buFontTx/>
              <a:buAutoNum type="arabicPeriod"/>
            </a:pPr>
            <a:r>
              <a:rPr lang="sr-Latn-CS" alt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Nenamerne povrede (zadesi):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neadekvatno čuvanje i laka dostupnost, 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sr-Latn-CS" alt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Pokušaj samoubistva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sr-Latn-CS" alt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Namerno nanete povrede vatrenim oružjem</a:t>
            </a:r>
          </a:p>
          <a:p>
            <a:pPr marL="990600" lvl="1" indent="-533400" eaLnBrk="1" hangingPunct="1"/>
            <a:endParaRPr lang="sr-Latn-C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eaLnBrk="1" hangingPunct="1"/>
            <a:endParaRPr lang="en-GB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4" descr="KidWithG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57400"/>
            <a:ext cx="3546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1"/>
          <p:cNvSpPr txBox="1">
            <a:spLocks noChangeArrowheads="1"/>
          </p:cNvSpPr>
          <p:nvPr/>
        </p:nvSpPr>
        <p:spPr bwMode="auto">
          <a:xfrm>
            <a:off x="690563" y="5627688"/>
            <a:ext cx="9036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r-Latn-R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Najbolja prevencija: čuvanje oružja pod ključem ili van kuće</a:t>
            </a:r>
            <a:endParaRPr lang="en-US" alt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r-Latn-CS" alt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  <a:endParaRPr lang="en-GB" altLang="en-US" sz="40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1146175"/>
          </a:xfrm>
        </p:spPr>
        <p:txBody>
          <a:bodyPr/>
          <a:lstStyle/>
          <a:p>
            <a:pPr eaLnBrk="1" hangingPunct="1"/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 su najčešća u uzrastu od 0 do 5 godina; </a:t>
            </a:r>
          </a:p>
        </p:txBody>
      </p:sp>
      <p:pic>
        <p:nvPicPr>
          <p:cNvPr id="35844" name="Picture 5" descr="photogallery_ways_to_protect_children_from_poisoning_01_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76600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Toddler-medicine-42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4000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  <a:endParaRPr lang="en-GB" altLang="en-US" sz="36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524000"/>
            <a:ext cx="10515600" cy="2060575"/>
          </a:xfrm>
        </p:spPr>
        <p:txBody>
          <a:bodyPr/>
          <a:lstStyle/>
          <a:p>
            <a:pPr algn="just"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mogu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javiti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bilo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mestu,            u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kući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stanu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vrtićima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školama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igralištima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sr-Latn-R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veoma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radoznala;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R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Otrovne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supstance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nalaze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svuda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sr-Cyrl-CS" alt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RS" alt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43400"/>
            <a:ext cx="531018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868363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  <a:endParaRPr lang="en-GB" altLang="en-US" sz="36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600200"/>
            <a:ext cx="7620000" cy="3429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sr-Latn-CS" altLang="en-US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 u Vojvodini najčešće unose: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 b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sr-Latn-CS" alt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Lekove			60%</a:t>
            </a:r>
          </a:p>
          <a:p>
            <a:pPr lvl="1" eaLnBrk="1" hangingPunct="1"/>
            <a:r>
              <a:rPr lang="sr-Latn-CS" alt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Insekticide	         		10%</a:t>
            </a:r>
          </a:p>
          <a:p>
            <a:pPr lvl="1" eaLnBrk="1" hangingPunct="1"/>
            <a:r>
              <a:rPr lang="sr-Latn-CS" alt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Alkohol	          	  6%</a:t>
            </a:r>
          </a:p>
          <a:p>
            <a:pPr lvl="1" eaLnBrk="1" hangingPunct="1"/>
            <a:r>
              <a:rPr lang="sr-Latn-CS" alt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Organske rastvarače                                  (benzin, razređivač...)       5%</a:t>
            </a:r>
          </a:p>
        </p:txBody>
      </p:sp>
      <p:pic>
        <p:nvPicPr>
          <p:cNvPr id="37892" name="Picture 7" descr="poiso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462088"/>
            <a:ext cx="31892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98437"/>
            <a:ext cx="8229600" cy="944563"/>
          </a:xfrm>
        </p:spPr>
        <p:txBody>
          <a:bodyPr/>
          <a:lstStyle/>
          <a:p>
            <a:pPr algn="ctr" eaLnBrk="1" hangingPunct="1"/>
            <a:r>
              <a:rPr lang="sr-Latn-CS" alt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  <a:endParaRPr lang="sr-Latn-CS" altLang="en-US" sz="4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243013"/>
            <a:ext cx="11049000" cy="4906962"/>
          </a:xfrm>
        </p:spPr>
        <p:txBody>
          <a:bodyPr/>
          <a:lstStyle/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Nekada greškom deca mogu da uzmu lek misleći da je bombona ili neku tečnost misleći da je sok, posebno ako se nalazi u neoriginalnoj ambalaži;</a:t>
            </a:r>
          </a:p>
          <a:p>
            <a:pPr eaLnBrk="1" hangingPunct="1">
              <a:buFontTx/>
              <a:buNone/>
            </a:pPr>
            <a:r>
              <a:rPr lang="sr-Latn-CS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 radoznalosti mogu da probaju alkohol;</a:t>
            </a:r>
          </a:p>
          <a:p>
            <a:pPr eaLnBrk="1" hangingPunct="1">
              <a:buFontTx/>
              <a:buNone/>
            </a:pPr>
            <a:endParaRPr lang="sr-Latn-CS" alt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Želatinozne kapsule sa deterdžentom su sve češći uzrok trovanja kod dece; držite ih van domašaja dece;</a:t>
            </a:r>
          </a:p>
          <a:p>
            <a:pPr eaLnBrk="1" hangingPunct="1">
              <a:buFontTx/>
              <a:buNone/>
            </a:pPr>
            <a:endParaRPr lang="sr-Latn-CS" alt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 dece uzrasta iznad osam godina treba razmišljati i o namernom samotrovanju.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6838"/>
            <a:ext cx="8229600" cy="944562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416050"/>
            <a:ext cx="5943600" cy="2178050"/>
          </a:xfrm>
        </p:spPr>
        <p:txBody>
          <a:bodyPr/>
          <a:lstStyle/>
          <a:p>
            <a:pPr eaLnBrk="1" hangingPunct="1"/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ZADESNA</a:t>
            </a:r>
            <a:r>
              <a:rPr lang="sr-Cyrl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  <a:endParaRPr lang="sr-Cyrl-CS" altLang="en-US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NAMERNA</a:t>
            </a:r>
            <a:r>
              <a:rPr lang="sr-Cyrl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  <a:endParaRPr lang="sr-Cyrl-CS" altLang="en-US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NAMERNA</a:t>
            </a:r>
            <a:r>
              <a:rPr lang="sr-Cyrl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</a:p>
          <a:p>
            <a:pPr eaLnBrk="1" hangingPunct="1"/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r>
              <a:rPr lang="sr-Cyrl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STRANE</a:t>
            </a:r>
            <a:r>
              <a:rPr lang="sr-Cyrl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DRUGIH</a:t>
            </a:r>
            <a:r>
              <a:rPr lang="sr-Cyrl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LICA</a:t>
            </a:r>
            <a:endParaRPr lang="en-US" altLang="en-US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676400" y="4038600"/>
            <a:ext cx="8991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sr-Latn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Putevi unosa: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sr-Latn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preko</a:t>
            </a:r>
            <a:r>
              <a:rPr lang="sr-Cyrl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</a:t>
            </a:r>
            <a:endParaRPr lang="sr-Cyrl-CS" alt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sr-Latn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udisajem</a:t>
            </a:r>
            <a:endParaRPr lang="sr-Cyrl-CS" alt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sr-Latn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preko</a:t>
            </a:r>
            <a:r>
              <a:rPr lang="sr-Cyrl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kože</a:t>
            </a:r>
            <a:r>
              <a:rPr lang="sr-Cyrl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sluzokože, kombinovano</a:t>
            </a:r>
            <a:r>
              <a:rPr lang="sr-Cyrl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sr-Cyrl-C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9941" name="Picture 5" descr="p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1241425"/>
            <a:ext cx="2243137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i trovanja kod dece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118110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CS" alt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Nesrećan slučaj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ili </a:t>
            </a:r>
            <a:r>
              <a:rPr lang="sr-Latn-CS" alt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zades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</a:t>
            </a:r>
          </a:p>
          <a:p>
            <a:pPr eaLnBrk="1" hangingPunct="1">
              <a:buFontTx/>
              <a:buNone/>
            </a:pP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CS" altLang="en-US" sz="3600" u="sng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neželjeni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u="sng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nenamerni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sr-Latn-CS" altLang="en-US" sz="3600" u="sng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neočekivani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događaj </a:t>
            </a:r>
            <a:r>
              <a:rPr lang="sr-Latn-CS" altLang="en-US" sz="3600" u="sng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 nije mogao biti sprečen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To ostavlja pogrešan utisak da je povreda nastala usled “više sile” na koju se nije moglo uticati. </a:t>
            </a:r>
          </a:p>
          <a:p>
            <a:pPr eaLnBrk="1" hangingPunct="1">
              <a:buFontTx/>
              <a:buNone/>
            </a:pP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Međutim, </a:t>
            </a:r>
            <a:r>
              <a:rPr lang="sr-Latn-CS" alt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većina povreda se </a:t>
            </a:r>
            <a:r>
              <a:rPr lang="sr-Latn-CS" altLang="en-US" sz="3600" b="1" u="sng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može izbeći</a:t>
            </a:r>
            <a:r>
              <a:rPr lang="sr-Latn-CS" altLang="en-US" sz="3600" u="sng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tako da je bolje koristiti pojam </a:t>
            </a:r>
            <a:r>
              <a:rPr lang="sr-Latn-CS" alt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nenamerno povređivanje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umesto “zades” ili “nesrećan slučaj”</a:t>
            </a:r>
            <a:endParaRPr lang="en-GB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Zadesna trovanja u dece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10744200" cy="3733800"/>
          </a:xfrm>
        </p:spPr>
        <p:txBody>
          <a:bodyPr/>
          <a:lstStyle/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Otrovne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materije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lako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dostupne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Potencijalno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otrovne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supstance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nalaze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neoriginalnoj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neobeleženoj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ambalaži</a:t>
            </a:r>
            <a:endParaRPr lang="sr-Cyrl-C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roditelj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greškom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roditelj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nenamerno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predozira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Neispravne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instalacije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kući</a:t>
            </a: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Trovanje ugljen-monoksidom iz neispravnih peći ili zbog nataloženog duvanskog dima u neprovetrenim prostorijama</a:t>
            </a:r>
            <a:endParaRPr lang="en-U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Zadesna trovanja u dece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009650"/>
            <a:ext cx="8915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Soba</a:t>
            </a:r>
            <a:r>
              <a:rPr lang="sr-Latn-CS" alt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lekovi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parfem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njska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а,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sion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brijanja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lakovi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kosu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šminka</a:t>
            </a:r>
          </a:p>
          <a:p>
            <a:pPr eaLnBrk="1" hangingPunct="1">
              <a:buFontTx/>
              <a:buNone/>
            </a:pPr>
            <a:r>
              <a:rPr lang="sr-Latn-C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Kuhinja</a:t>
            </a:r>
            <a:r>
              <a:rPr lang="sr-Latn-CS" alt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sapun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rdž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sudove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sredstva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polir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</a:p>
          <a:p>
            <a:pPr eaLnBrk="1" hangingPunct="1">
              <a:lnSpc>
                <a:spcPct val="80000"/>
              </a:lnSpc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sredstva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čišćenj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rk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  <a:p>
            <a:pPr eaLnBrk="1" hangingPunct="1">
              <a:lnSpc>
                <a:spcPct val="80000"/>
              </a:lnSpc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lekovi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sirupi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frižideru</a:t>
            </a:r>
            <a:r>
              <a:rPr lang="en-U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endParaRPr lang="en-U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8" name="Picture 5" descr="000028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276600"/>
            <a:ext cx="28082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8229600" cy="944563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Zadesna trovanja u dece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609600"/>
            <a:ext cx="10820400" cy="617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Kupatilo: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sredstva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čišćenje površina</a:t>
            </a:r>
            <a:endParaRPr lang="sr-Cyrl-CS" alt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deterdženti i omekšivači za veš (naročito gel-kapsule)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lekovi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sredstva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ispiranje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zube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losion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brijanje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dezodorans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šamponi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sredstva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negu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kose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aceton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izbeljivači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veš, 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puder</a:t>
            </a:r>
            <a:endParaRPr lang="en-U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2" name="Picture 7" descr="most-dangerous-room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505200"/>
            <a:ext cx="259080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106363"/>
            <a:ext cx="22907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Zadesna trovanja u dece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19188"/>
            <a:ext cx="11049000" cy="50530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Garaža</a:t>
            </a:r>
            <a:r>
              <a:rPr lang="sr-Cyrl-C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podrum</a:t>
            </a:r>
            <a:r>
              <a:rPr lang="sr-Cyrl-C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ostava</a:t>
            </a:r>
            <a:r>
              <a:rPr lang="sr-Latn-CS" alt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motorno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ulje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antifriz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lepkovi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boje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lakovi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uljani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razre</a:t>
            </a:r>
            <a:r>
              <a:rPr lang="vi-VN" altLang="en-US" sz="3200" smtClean="0">
                <a:solidFill>
                  <a:srgbClr val="002060"/>
                </a:solidFill>
                <a:cs typeface="Arial" panose="020B0604020202020204" pitchFamily="34" charset="0"/>
              </a:rPr>
              <a:t>đ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ivač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izduvni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gasovi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motora</a:t>
            </a:r>
            <a:r>
              <a:rPr lang="sr-Cyrl-CS" altLang="en-US" sz="4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sredstva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protiv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insekata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glodara</a:t>
            </a: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Sredstva za zaštitu bilja (pesticidi, insekticidi, herbicidi...)</a:t>
            </a:r>
            <a:endParaRPr lang="en-U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6" name="Picture 5" descr="paint%20on%20h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1200"/>
            <a:ext cx="2700338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Zadesna trovanja u dece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565150" y="1020763"/>
            <a:ext cx="11626850" cy="52276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Igračke</a:t>
            </a:r>
          </a:p>
          <a:p>
            <a:pPr eaLnBrk="1" hangingPunct="1">
              <a:buFontTx/>
              <a:buNone/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Koristiti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igračke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koje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označene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bezbedne 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koje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nisu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napravljene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otrovnih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materijala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voštane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boje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igračke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kupanje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nakit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decu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ofarbane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igračke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vojnici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figurice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razni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setovi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(bockalice, perle, kockice...)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Opasne materije: olovo,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arsen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kadmijum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živa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brom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azbest...</a:t>
            </a:r>
            <a:endParaRPr lang="en-U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2514600"/>
            <a:ext cx="37449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Zadesna trovanja u dece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143000"/>
            <a:ext cx="87630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Baterije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sr-Cyrl-C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Voditi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računa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igračkama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baterije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progutati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baterije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npr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baterije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r-Cyrl-CS" altLang="en-US" sz="24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Urgentan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slučaj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stranog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imati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toksičan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efekat</a:t>
            </a:r>
            <a:endParaRPr lang="en-U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4" name="Picture 7" descr="t-batt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276600"/>
            <a:ext cx="28956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Zadesna trovanja u dece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219200"/>
            <a:ext cx="87630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altLang="en-US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Biljke </a:t>
            </a:r>
            <a:r>
              <a:rPr lang="sr-Cyrl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Rhicinus communis</a:t>
            </a:r>
            <a:r>
              <a:rPr lang="sr-Cyrl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en-US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8" name="Picture 4" descr="castor-plant-b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82775"/>
            <a:ext cx="762000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875" y="198438"/>
            <a:ext cx="8229600" cy="944562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Zadesna trovanja u dece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219200"/>
            <a:ext cx="87630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alt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Semenke</a:t>
            </a:r>
            <a:r>
              <a:rPr lang="sr-Cyrl-CS" alt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koštice</a:t>
            </a:r>
            <a:r>
              <a:rPr lang="sr-Cyrl-CS" alt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voća</a:t>
            </a:r>
            <a:r>
              <a:rPr lang="sr-Cyrl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cijanogeni</a:t>
            </a:r>
            <a:r>
              <a:rPr lang="sr-Cyrl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glikozidi</a:t>
            </a:r>
            <a:r>
              <a:rPr lang="sr-Cyrl-CS" alt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sr-Cyrl-CS" altLang="en-US" smtClean="0">
                <a:solidFill>
                  <a:srgbClr val="002060"/>
                </a:solidFill>
              </a:rPr>
              <a:t>	</a:t>
            </a:r>
            <a:endParaRPr lang="en-US" altLang="en-US" smtClean="0">
              <a:solidFill>
                <a:srgbClr val="002060"/>
              </a:solidFill>
            </a:endParaRPr>
          </a:p>
        </p:txBody>
      </p:sp>
      <p:pic>
        <p:nvPicPr>
          <p:cNvPr id="48132" name="Picture 6" descr="604px-Sterappel_dwarsdrs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2667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cher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2667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7" descr="summer-peach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1828800"/>
            <a:ext cx="29352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4" descr="419px-Bluebyrd_pl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2667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Zadesna trovanja u dece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99060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Alkohol</a:t>
            </a:r>
          </a:p>
          <a:p>
            <a:pPr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Mla</a:t>
            </a:r>
            <a:r>
              <a:rPr lang="vi-VN" altLang="en-US" sz="3200" smtClean="0">
                <a:solidFill>
                  <a:srgbClr val="002060"/>
                </a:solidFill>
                <a:cs typeface="Arial" panose="020B0604020202020204" pitchFamily="34" charset="0"/>
              </a:rPr>
              <a:t>đ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maju te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U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klini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čk</a:t>
            </a:r>
            <a:r>
              <a:rPr lang="en-U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sliku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trovanja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</a:t>
            </a:r>
            <a:r>
              <a:rPr lang="sr-Latn-R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alkoholom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sr-Cyrl-CS" altLang="en-US" sz="18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linička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slika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hipoglikemija (pad nivoa šećera u krvi)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depresija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CNS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(posrtanje, pospanost, san...)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respiratorna</a:t>
            </a: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depresija (usporavanje disanja)</a:t>
            </a:r>
            <a:endParaRPr lang="sr-Cyrl-C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Cyrl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hipoksija (nedostatak kiseonika u telu)</a:t>
            </a:r>
            <a:endParaRPr lang="en-US" altLang="en-US" sz="3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052513"/>
            <a:ext cx="19812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98438"/>
            <a:ext cx="8229600" cy="944562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Prevencija</a:t>
            </a:r>
            <a:r>
              <a:rPr lang="sr-Cyrl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  <a:r>
              <a:rPr lang="sr-Cyrl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lekovima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10896600" cy="5334000"/>
          </a:xfrm>
        </p:spPr>
        <p:txBody>
          <a:bodyPr/>
          <a:lstStyle/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Lekove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držati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zaključane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domašaja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deteta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C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Nakon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upotrebe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ambalažu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dobro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zatvorite</a:t>
            </a:r>
            <a:endParaRPr lang="en-U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nazivati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tablete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bombonama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sirupe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sokovima</a:t>
            </a:r>
            <a:endParaRPr lang="sr-Cyrl-C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Nikada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detetu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davati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mraku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nejasnom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osvetljenju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sr-Latn-R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se ne bi dala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doza leka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zamenio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</a:t>
            </a:r>
            <a:endParaRPr lang="sr-Cyrl-C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Uvek odrasli nadziru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uzimanje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lekova</a:t>
            </a:r>
            <a:endParaRPr lang="en-U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06437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Povrede i trovanja kod dece</a:t>
            </a:r>
            <a:endParaRPr lang="en-GB" altLang="en-US" sz="36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19200"/>
            <a:ext cx="10439400" cy="50292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r-Latn-C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Posledice povreda (1)</a:t>
            </a:r>
            <a:endParaRPr lang="sr-Latn-CS" altLang="en-US" sz="3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Privremena onesposobljenost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Trajna onesposobljenost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Smrt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sr-Latn-CS" alt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Potreba za lečenjem i rehabilitacijom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sr-Latn-CS" alt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Dugotrajni uticaj na zdravlje, obrazovanje, socijalnu inkluziju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5" descr="child-in-hospital-with-d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447800"/>
            <a:ext cx="36195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Prevencija</a:t>
            </a:r>
            <a:r>
              <a:rPr lang="sr-Cyrl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  <a:r>
              <a:rPr lang="sr-Cyrl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hemikalijama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9220200" cy="3048000"/>
          </a:xfrm>
        </p:spPr>
        <p:txBody>
          <a:bodyPr/>
          <a:lstStyle/>
          <a:p>
            <a:pPr eaLnBrk="1" hangingPunct="1">
              <a:defRPr/>
            </a:pP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držati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nikakva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hemijska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sredstva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podu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pored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toaleta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ispod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sudopere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slično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sr-Cyrl-CS" alt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sipati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ambalažu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od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mineralne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jogurta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ili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ambalaže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poznate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</a:t>
            </a:r>
          </a:p>
          <a:p>
            <a:pPr eaLnBrk="1" hangingPunct="1">
              <a:buFontTx/>
              <a:buNone/>
              <a:defRPr/>
            </a:pP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4" name="Picture 11" descr="Prevent-Poisoning-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162300"/>
            <a:ext cx="2755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24088" y="193675"/>
            <a:ext cx="8229600" cy="984250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Prevencija</a:t>
            </a:r>
            <a:r>
              <a:rPr lang="sr-Cyrl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  <a:r>
              <a:rPr lang="sr-Cyrl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hemikalijama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8763000" cy="3657600"/>
          </a:xfrm>
        </p:spPr>
        <p:txBody>
          <a:bodyPr/>
          <a:lstStyle/>
          <a:p>
            <a:pPr eaLnBrk="1" hangingPunct="1"/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Čuvati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opasne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hemikalije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sigurnom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mestu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mogućnosti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držati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zaključanoj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prostoriji</a:t>
            </a:r>
          </a:p>
          <a:p>
            <a:pPr eaLnBrk="1" hangingPunct="1"/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Čuvati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originalnim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pakovanjima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uklanjati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etikete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originalnih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pakovanja</a:t>
            </a:r>
            <a:endParaRPr lang="en-U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8" name="Picture 4" descr="pois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514600"/>
            <a:ext cx="36655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11734800" cy="1295400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Prevencija</a:t>
            </a:r>
            <a:r>
              <a:rPr lang="sr-Cyrl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  <a:r>
              <a:rPr lang="sr-Cyrl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pesticidima</a:t>
            </a:r>
            <a:r>
              <a:rPr lang="sr-Cyrl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R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Latn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sredstva</a:t>
            </a:r>
            <a:r>
              <a:rPr lang="sr-Cyrl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sr-Cyrl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zaštitu</a:t>
            </a:r>
            <a:r>
              <a:rPr lang="sr-Cyrl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biljaka</a:t>
            </a:r>
            <a:r>
              <a:rPr lang="sr-Cyrl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protiv</a:t>
            </a:r>
            <a:r>
              <a:rPr lang="sr-Cyrl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insekata</a:t>
            </a:r>
            <a:r>
              <a:rPr lang="sr-Cyrl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glodara</a:t>
            </a:r>
            <a:r>
              <a:rPr lang="sr-Cyrl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sr-Cyrl-C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05000"/>
            <a:ext cx="10515600" cy="4038600"/>
          </a:xfrm>
        </p:spPr>
        <p:txBody>
          <a:bodyPr/>
          <a:lstStyle/>
          <a:p>
            <a:pPr eaLnBrk="1" hangingPunct="1"/>
            <a:r>
              <a:rPr lang="sr-Latn-CS" alt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redstva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protiv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glodara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držati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mestima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lako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dostupnim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podu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sakriveno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nameštaja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objasniti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detetu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čemu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namenjena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Insekticide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koristiti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isključivo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odgovarajućom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zaštitom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Držati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zaključanoj</a:t>
            </a:r>
            <a:r>
              <a:rPr lang="sr-Cyrl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prostoriji</a:t>
            </a:r>
            <a:endParaRPr lang="sr-Cyrl-CS" alt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8915400" cy="838200"/>
          </a:xfrm>
        </p:spPr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Prevencija</a:t>
            </a:r>
            <a:r>
              <a:rPr lang="sr-Cyrl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trovanja</a:t>
            </a:r>
            <a:r>
              <a:rPr lang="sr-Cyrl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gasovima</a:t>
            </a:r>
            <a:endParaRPr lang="sr-Latn-CS" alt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38200"/>
            <a:ext cx="11201400" cy="3581400"/>
          </a:xfrm>
        </p:spPr>
        <p:txBody>
          <a:bodyPr/>
          <a:lstStyle/>
          <a:p>
            <a:pPr eaLnBrk="1" hangingPunct="1"/>
            <a:r>
              <a:rPr lang="sr-Latn-C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edovno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proveravati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peći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ugalj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čvrste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materije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</a:t>
            </a:r>
            <a:r>
              <a:rPr lang="vi-VN" altLang="en-US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đ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kući;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Latn-C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edovno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provetravati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prostorije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kojima se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loži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održavati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dimnjake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ispravnom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stanju;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Proveravati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instalacije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instalirati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sr-Cyrl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Pušenje duvanskih proizvoda ne dozvoliti u kući ili u sobi gde su deca.</a:t>
            </a:r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sr-Cyrl-CS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6" name="Picture 7" descr="co-main_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4306888"/>
            <a:ext cx="236220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 descr="co800_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03700"/>
            <a:ext cx="17478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8" b="12231"/>
          <a:stretch>
            <a:fillRect/>
          </a:stretch>
        </p:blipFill>
        <p:spPr bwMode="auto">
          <a:xfrm>
            <a:off x="1676400" y="4410075"/>
            <a:ext cx="2743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12039600" cy="5364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Odgovorno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ponašanje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odraslih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roditelji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nastavnici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....) </a:t>
            </a:r>
          </a:p>
          <a:p>
            <a:pPr eaLnBrk="1" hangingPunct="1">
              <a:lnSpc>
                <a:spcPct val="80000"/>
              </a:lnSpc>
            </a:pP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počinje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usvaja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oblike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ponašanja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ranije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mislimo</a:t>
            </a:r>
            <a:endParaRPr lang="sr-Cyrl-C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posmatrajući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imitirajući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ponašanje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odraslih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svojih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vršnjaka</a:t>
            </a:r>
            <a:endParaRPr lang="sr-Cyrl-C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Učiti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svojoj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bezbednosti</a:t>
            </a:r>
            <a:endParaRPr lang="sr-Cyrl-C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Objasniti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mogućim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otrovima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njihove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okoline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Naučiti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uzimaju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samoinicijativno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lekove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bobice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biljaka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diraju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instalacije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npr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gasne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3600" b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3600450" y="228600"/>
            <a:ext cx="5143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Saveti</a:t>
            </a:r>
            <a:r>
              <a:rPr lang="sr-Cyrl-CS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napomene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idx="1"/>
          </p:nvPr>
        </p:nvSpPr>
        <p:spPr>
          <a:xfrm>
            <a:off x="762000" y="1265238"/>
            <a:ext cx="6705600" cy="2544762"/>
          </a:xfrm>
        </p:spPr>
        <p:txBody>
          <a:bodyPr/>
          <a:lstStyle/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okolini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kuće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mestima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igraju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voditi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računa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odbačenih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ambalaža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nekih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hemikalija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lekova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divljih</a:t>
            </a:r>
            <a:r>
              <a:rPr lang="sr-Cyrl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deponija</a:t>
            </a:r>
          </a:p>
          <a:p>
            <a:pPr eaLnBrk="1" hangingPunct="1">
              <a:buFontTx/>
              <a:buNone/>
            </a:pPr>
            <a:endParaRPr lang="en-US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3200400" y="304800"/>
            <a:ext cx="5143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Saveti</a:t>
            </a:r>
            <a:r>
              <a:rPr lang="sr-Cyrl-CS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napomene</a:t>
            </a:r>
          </a:p>
        </p:txBody>
      </p:sp>
      <p:pic>
        <p:nvPicPr>
          <p:cNvPr id="56324" name="Picture 4" descr="Children%20among%20garbage%20at%20Cesmin%20L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1311275"/>
            <a:ext cx="372427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2"/>
          <p:cNvSpPr txBox="1">
            <a:spLocks noChangeArrowheads="1"/>
          </p:cNvSpPr>
          <p:nvPr/>
        </p:nvSpPr>
        <p:spPr bwMode="auto">
          <a:xfrm>
            <a:off x="747713" y="4191000"/>
            <a:ext cx="6248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Alkoholna</a:t>
            </a:r>
            <a:r>
              <a:rPr lang="sr-Cyrl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pića</a:t>
            </a:r>
            <a:r>
              <a:rPr lang="sr-Cyrl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cigarete</a:t>
            </a:r>
            <a:r>
              <a:rPr lang="sr-Cyrl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Cyrl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druge</a:t>
            </a:r>
            <a:r>
              <a:rPr lang="sr-Cyrl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duvanske</a:t>
            </a:r>
            <a:r>
              <a:rPr lang="sr-Cyrl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proizvode</a:t>
            </a:r>
            <a:r>
              <a:rPr lang="sr-Cyrl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držati</a:t>
            </a:r>
            <a:r>
              <a:rPr lang="sr-Cyrl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  <a:r>
              <a:rPr lang="sr-Cyrl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domašaja</a:t>
            </a:r>
            <a:r>
              <a:rPr lang="sr-Cyrl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</a:t>
            </a:r>
            <a:r>
              <a:rPr lang="sr-Cyrl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odnosno</a:t>
            </a:r>
            <a:r>
              <a:rPr lang="sr-Cyrl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</a:t>
            </a:r>
            <a:r>
              <a:rPr lang="sr-Cyrl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nadzorom</a:t>
            </a:r>
            <a:endParaRPr lang="en-US" alt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6" name="Picture 4" descr="SNA1217A_682_86509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3810000"/>
            <a:ext cx="3773488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1682" r="3708" b="8331"/>
          <a:stretch>
            <a:fillRect/>
          </a:stretch>
        </p:blipFill>
        <p:spPr bwMode="auto">
          <a:xfrm>
            <a:off x="1328738" y="533400"/>
            <a:ext cx="96583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3171825" y="71438"/>
            <a:ext cx="5915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„ОПАААСНОСТИ НА УЛАЗУ У КУЋУ“</a:t>
            </a:r>
            <a:endParaRPr lang="en-US" alt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3657600" y="457200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Зашто може бити опасно на тераси?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3752850" y="457200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Зашто је опасно пењати се на столицу и друге предмете који су на тераси?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>
            <a:off x="3733800" y="457200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Зашто је опасно пењати се на прозор?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3638550" y="442913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Зашто се мора опрезно улазити у гаражу?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3719513" y="442913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Зашто је опасно улазити у подруме?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396" name="AutoShape 12"/>
          <p:cNvSpPr>
            <a:spLocks noChangeArrowheads="1"/>
          </p:cNvSpPr>
          <p:nvPr/>
        </p:nvSpPr>
        <p:spPr bwMode="auto">
          <a:xfrm>
            <a:off x="3743325" y="442913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Шта може да се деси ако истрчимо из зграде за лоптом?</a:t>
            </a:r>
            <a:endParaRPr lang="en-US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7" name="AutoShape 13"/>
          <p:cNvSpPr>
            <a:spLocks noChangeArrowheads="1"/>
          </p:cNvSpPr>
          <p:nvPr/>
        </p:nvSpPr>
        <p:spPr bwMode="auto">
          <a:xfrm>
            <a:off x="3686175" y="442913"/>
            <a:ext cx="2819400" cy="990600"/>
          </a:xfrm>
          <a:prstGeom prst="wedgeEllipseCallout">
            <a:avLst>
              <a:gd name="adj1" fmla="val 81755"/>
              <a:gd name="adj2" fmla="val 15384"/>
            </a:avLst>
          </a:prstGeom>
          <a:solidFill>
            <a:srgbClr val="5D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Где је најсигурније за играње са лоптом?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6391" grpId="0" animBg="1"/>
      <p:bldP spid="16392" grpId="0" animBg="1"/>
      <p:bldP spid="16393" grpId="0" animBg="1"/>
      <p:bldP spid="16395" grpId="0" animBg="1"/>
      <p:bldP spid="16396" grpId="0" animBg="1"/>
      <p:bldP spid="1639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1420" r="3851" b="8334"/>
          <a:stretch>
            <a:fillRect/>
          </a:stretch>
        </p:blipFill>
        <p:spPr bwMode="auto">
          <a:xfrm>
            <a:off x="1295400" y="547688"/>
            <a:ext cx="9601200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1566863" y="762000"/>
            <a:ext cx="2514600" cy="1371600"/>
          </a:xfrm>
          <a:prstGeom prst="wedgeEllipseCallout">
            <a:avLst>
              <a:gd name="adj1" fmla="val 43685"/>
              <a:gd name="adj2" fmla="val 71644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Где на слици видите пламен ватре?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1576388" y="771525"/>
            <a:ext cx="2514600" cy="1371600"/>
          </a:xfrm>
          <a:prstGeom prst="wedgeEllipseCallout">
            <a:avLst>
              <a:gd name="adj1" fmla="val 43685"/>
              <a:gd name="adj2" fmla="val 71644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Где сте видели у својој кући упаљаче и шибице?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1557338" y="733425"/>
            <a:ext cx="2514600" cy="1371600"/>
          </a:xfrm>
          <a:prstGeom prst="wedgeEllipseCallout">
            <a:avLst>
              <a:gd name="adj1" fmla="val 43685"/>
              <a:gd name="adj2" fmla="val 71644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Где на слици видите оштре предмете?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1600200" y="762000"/>
            <a:ext cx="2514600" cy="1371600"/>
          </a:xfrm>
          <a:prstGeom prst="wedgeEllipseCallout">
            <a:avLst>
              <a:gd name="adj1" fmla="val 43685"/>
              <a:gd name="adj2" fmla="val 71644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Шта још може да посече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опече или укљешти прсте?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2895600" y="93663"/>
            <a:ext cx="62325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„ОПАААСНОСТИ У КУХИЊИ И ТРПЕЗАРИЈИ“</a:t>
            </a:r>
            <a:endParaRPr lang="en-US" altLang="en-US" sz="21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5" grpId="0" animBg="1"/>
      <p:bldP spid="17416" grpId="0" animBg="1"/>
      <p:bldP spid="174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1682" r="3125" b="8331"/>
          <a:stretch>
            <a:fillRect/>
          </a:stretch>
        </p:blipFill>
        <p:spPr bwMode="auto">
          <a:xfrm>
            <a:off x="1204913" y="476250"/>
            <a:ext cx="9809162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5410200" y="457200"/>
            <a:ext cx="2514600" cy="1524000"/>
          </a:xfrm>
          <a:prstGeom prst="wedgeEllipseCallout">
            <a:avLst>
              <a:gd name="adj1" fmla="val 22032"/>
              <a:gd name="adj2" fmla="val 70940"/>
            </a:avLst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Зашто је опасно када се препуни вода у кади?</a:t>
            </a:r>
            <a:r>
              <a:rPr lang="sr-Cyrl-C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5391150" y="476250"/>
            <a:ext cx="2514600" cy="1524000"/>
          </a:xfrm>
          <a:prstGeom prst="wedgeEllipseCallout">
            <a:avLst>
              <a:gd name="adj1" fmla="val 22032"/>
              <a:gd name="adj2" fmla="val 70940"/>
            </a:avLst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се налази фен на слици и зашто је то опасно?</a:t>
            </a:r>
            <a:r>
              <a:rPr lang="en-U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5395913" y="533400"/>
            <a:ext cx="2514600" cy="1524000"/>
          </a:xfrm>
          <a:prstGeom prst="wedgeEllipseCallout">
            <a:avLst>
              <a:gd name="adj1" fmla="val 22032"/>
              <a:gd name="adj2" fmla="val 70940"/>
            </a:avLst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ли видите негде прашак за веш?</a:t>
            </a:r>
            <a:r>
              <a:rPr lang="sr-Cyrl-C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5410200" y="533400"/>
            <a:ext cx="2514600" cy="1524000"/>
          </a:xfrm>
          <a:prstGeom prst="wedgeEllipseCallout">
            <a:avLst>
              <a:gd name="adj1" fmla="val 22032"/>
              <a:gd name="adj2" fmla="val 70940"/>
            </a:avLst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ли би он могао да стоји на другом месту?</a:t>
            </a:r>
            <a:r>
              <a:rPr lang="en-US" altLang="en-US"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5410200" y="533400"/>
            <a:ext cx="2514600" cy="1524000"/>
          </a:xfrm>
          <a:prstGeom prst="wedgeEllipseCallout">
            <a:avLst>
              <a:gd name="adj1" fmla="val 22032"/>
              <a:gd name="adj2" fmla="val 70940"/>
            </a:avLst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 може да се деси ако је под у купатилу мокар?</a:t>
            </a:r>
            <a:r>
              <a:rPr lang="sr-Cyrl-CS" altLang="en-US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5410200" y="533400"/>
            <a:ext cx="2514600" cy="1524000"/>
          </a:xfrm>
          <a:prstGeom prst="wedgeEllipseCallout">
            <a:avLst>
              <a:gd name="adj1" fmla="val 22032"/>
              <a:gd name="adj2" fmla="val 70940"/>
            </a:avLst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 се може спречити квашење пода? </a:t>
            </a:r>
            <a:endParaRPr lang="en-US" altLang="en-US" sz="1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3975100" y="-3175"/>
            <a:ext cx="42084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Cyrl-CS" sz="2400" b="1" dirty="0">
                <a:solidFill>
                  <a:srgbClr val="002060"/>
                </a:solidFill>
                <a:latin typeface="+mn-lt"/>
              </a:rPr>
              <a:t>„ОПАААСНОСТИ У КУПАТИЛУ</a:t>
            </a:r>
            <a:r>
              <a:rPr lang="sr-Cyrl-C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18438" grpId="0" animBg="1"/>
      <p:bldP spid="18439" grpId="0" animBg="1"/>
      <p:bldP spid="18440" grpId="0" animBg="1"/>
      <p:bldP spid="18441" grpId="0" animBg="1"/>
      <p:bldP spid="1844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1458" r="3125" b="8333"/>
          <a:stretch>
            <a:fillRect/>
          </a:stretch>
        </p:blipFill>
        <p:spPr bwMode="auto">
          <a:xfrm>
            <a:off x="1295400" y="446088"/>
            <a:ext cx="9837738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8236"/>
              <a:gd name="adj2" fmla="val 744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О које предмете на поду би могли да се спотакнемо? 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6796"/>
              <a:gd name="adj2" fmla="val 7588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Да ли неки предмет може да падне ако се случајно гурне?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7736"/>
              <a:gd name="adj2" fmla="val 5954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чега би деца могла да се опеку у овој дневној соби?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7292"/>
              <a:gd name="adj2" fmla="val 7292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Да ли је свака биљка јестива? А  зашто није?</a:t>
            </a:r>
            <a:r>
              <a:rPr lang="sr-Cyrl-C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AutoShape 10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7736"/>
              <a:gd name="adj2" fmla="val 7292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Шта може да се налази у кутијици на столу?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467" name="AutoShape 11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8681"/>
              <a:gd name="adj2" fmla="val 744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Зашто није добро да остављамо ситне предмете на дохват мале деце?</a:t>
            </a:r>
            <a:r>
              <a:rPr lang="sr-Cyrl-C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8" name="AutoShape 12"/>
          <p:cNvSpPr>
            <a:spLocks noChangeArrowheads="1"/>
          </p:cNvSpPr>
          <p:nvPr/>
        </p:nvSpPr>
        <p:spPr bwMode="auto">
          <a:xfrm>
            <a:off x="1905000" y="304800"/>
            <a:ext cx="3200400" cy="1066800"/>
          </a:xfrm>
          <a:prstGeom prst="wedgeEllipseCallout">
            <a:avLst>
              <a:gd name="adj1" fmla="val 59079"/>
              <a:gd name="adj2" fmla="val 863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Зашто кликери не смеју да се стављају у уста? 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6" name="Rectangle 15"/>
          <p:cNvSpPr>
            <a:spLocks noChangeArrowheads="1"/>
          </p:cNvSpPr>
          <p:nvPr/>
        </p:nvSpPr>
        <p:spPr bwMode="auto">
          <a:xfrm>
            <a:off x="3078163" y="-14288"/>
            <a:ext cx="584835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„ОПАААСНОСТИ У ДНЕВНОЈ СОБИ“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63" grpId="0" animBg="1"/>
      <p:bldP spid="19464" grpId="0" animBg="1"/>
      <p:bldP spid="19465" grpId="0" animBg="1"/>
      <p:bldP spid="19466" grpId="0" animBg="1"/>
      <p:bldP spid="19467" grpId="0" animBg="1"/>
      <p:bldP spid="194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152400"/>
            <a:ext cx="5867400" cy="1143000"/>
          </a:xfrm>
        </p:spPr>
        <p:txBody>
          <a:bodyPr/>
          <a:lstStyle/>
          <a:p>
            <a:pPr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Posledice povreda (2)</a:t>
            </a:r>
            <a:endParaRPr lang="en-GB" altLang="en-US" sz="36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210800" cy="4191000"/>
          </a:xfrm>
        </p:spPr>
        <p:txBody>
          <a:bodyPr/>
          <a:lstStyle/>
          <a:p>
            <a:pPr algn="just"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Povreda ne utiče samo na povređeno dete – </a:t>
            </a:r>
          </a:p>
          <a:p>
            <a:pPr algn="just" eaLnBrk="1" hangingPunct="1">
              <a:buFontTx/>
              <a:buNone/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ona utiče na sve ljude povezane sa njim. </a:t>
            </a:r>
          </a:p>
          <a:p>
            <a:pPr algn="just" eaLnBrk="1" hangingPunct="1">
              <a:buFontTx/>
              <a:buNone/>
            </a:pPr>
            <a:endParaRPr lang="sr-Latn-CS" altLang="en-US" sz="20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Povređenom detetu potrebna je posebna nega, </a:t>
            </a:r>
          </a:p>
          <a:p>
            <a:pPr algn="just" eaLnBrk="1" hangingPunct="1">
              <a:buFontTx/>
              <a:buNone/>
            </a:pPr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 roditelji su u stresu, izostaju sa posla. </a:t>
            </a:r>
          </a:p>
          <a:p>
            <a:pPr algn="just" eaLnBrk="1" hangingPunct="1">
              <a:buFontTx/>
              <a:buNone/>
            </a:pPr>
            <a:endParaRPr lang="sr-Latn-CS" altLang="en-US" sz="20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sr-Latn-C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 smrtnih povreda gubitak trpi porodica, prijatelji, drugovi i drugarice u školi, vaspitači i nastavnici.</a:t>
            </a:r>
            <a:endParaRPr lang="sr-Latn-CS" altLang="en-US" sz="32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Tx/>
              <a:buNone/>
            </a:pPr>
            <a:endParaRPr lang="en-GB" altLang="en-US" sz="3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worried fam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76200"/>
            <a:ext cx="1752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1458" r="3125" b="8333"/>
          <a:stretch>
            <a:fillRect/>
          </a:stretch>
        </p:blipFill>
        <p:spPr bwMode="auto">
          <a:xfrm>
            <a:off x="1371600" y="449263"/>
            <a:ext cx="98075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5867400" y="457200"/>
            <a:ext cx="3048000" cy="1524000"/>
          </a:xfrm>
          <a:prstGeom prst="wedgeEllipseCallout">
            <a:avLst>
              <a:gd name="adj1" fmla="val 33958"/>
              <a:gd name="adj2" fmla="val 38125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Зашто може бити опасно када дете извлачи ствари из ормана?</a:t>
            </a:r>
            <a:r>
              <a:rPr lang="en-U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5867400" y="457200"/>
            <a:ext cx="3048000" cy="1524000"/>
          </a:xfrm>
          <a:prstGeom prst="wedgeEllipseCallout">
            <a:avLst>
              <a:gd name="adj1" fmla="val 33958"/>
              <a:gd name="adj2" fmla="val 41875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 се може десити са прстима ако се јако притисне фијока или нагло затварају врата?</a:t>
            </a:r>
            <a:r>
              <a:rPr lang="en-US" alt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5867400" y="457200"/>
            <a:ext cx="3048000" cy="1524000"/>
          </a:xfrm>
          <a:prstGeom prst="wedgeEllipseCallout">
            <a:avLst>
              <a:gd name="adj1" fmla="val 33958"/>
              <a:gd name="adj2" fmla="val 41875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 се може десити ако се трчи преко малих тепиха? </a:t>
            </a:r>
            <a:endParaRPr lang="en-US" altLang="en-US" sz="1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5867400" y="457200"/>
            <a:ext cx="3048000" cy="1524000"/>
          </a:xfrm>
          <a:prstGeom prst="wedgeEllipseCallout">
            <a:avLst>
              <a:gd name="adj1" fmla="val 33958"/>
              <a:gd name="adj2" fmla="val 36875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ли је добро да се мала деца пењу на високе делове намештаја?</a:t>
            </a:r>
            <a:r>
              <a:rPr lang="en-US" altLang="en-US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5867400" y="457200"/>
            <a:ext cx="3048000" cy="1524000"/>
          </a:xfrm>
          <a:prstGeom prst="wedgeEllipseCallout">
            <a:avLst>
              <a:gd name="adj1" fmla="val 35884"/>
              <a:gd name="adj2" fmla="val 50417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 је високо за бебу, а шта за предшколце?</a:t>
            </a:r>
            <a:endParaRPr lang="en-US" altLang="en-US" sz="1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5867400" y="457200"/>
            <a:ext cx="3048000" cy="1524000"/>
          </a:xfrm>
          <a:prstGeom prst="wedgeEllipseCallout">
            <a:avLst>
              <a:gd name="adj1" fmla="val 41458"/>
              <a:gd name="adj2" fmla="val 21875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 је високо за бебу, а шта за предшколце?</a:t>
            </a:r>
            <a:endParaRPr lang="en-US" altLang="en-US" sz="1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9" name="Rectangle 11"/>
          <p:cNvSpPr>
            <a:spLocks noChangeArrowheads="1"/>
          </p:cNvSpPr>
          <p:nvPr/>
        </p:nvSpPr>
        <p:spPr bwMode="auto">
          <a:xfrm>
            <a:off x="3505200" y="0"/>
            <a:ext cx="52022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„ОПАСНОСТИ У ДЕЧЈОЈ СОБИ!“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6" grpId="0" animBg="1"/>
      <p:bldP spid="20487" grpId="0" animBg="1"/>
      <p:bldP spid="20488" grpId="0" animBg="1"/>
      <p:bldP spid="20489" grpId="0" animBg="1"/>
      <p:bldP spid="2049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1458" r="3125" b="8333"/>
          <a:stretch>
            <a:fillRect/>
          </a:stretch>
        </p:blipFill>
        <p:spPr bwMode="auto">
          <a:xfrm>
            <a:off x="976313" y="533400"/>
            <a:ext cx="969168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397250" y="117475"/>
            <a:ext cx="5449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„ОБОЈИМО ОПАААСНОСТИ!“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17513" r="30794" b="9636"/>
          <a:stretch>
            <a:fillRect/>
          </a:stretch>
        </p:blipFill>
        <p:spPr bwMode="auto">
          <a:xfrm>
            <a:off x="1487488" y="0"/>
            <a:ext cx="5095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7513" r="10872" b="8659"/>
          <a:stretch>
            <a:fillRect/>
          </a:stretch>
        </p:blipFill>
        <p:spPr bwMode="auto">
          <a:xfrm rot="-1652085">
            <a:off x="6456363" y="0"/>
            <a:ext cx="3240087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7513" r="10872" b="9636"/>
          <a:stretch>
            <a:fillRect/>
          </a:stretch>
        </p:blipFill>
        <p:spPr bwMode="auto">
          <a:xfrm rot="-585091">
            <a:off x="7138988" y="2219325"/>
            <a:ext cx="3529012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7513" r="10139" b="9657"/>
          <a:stretch>
            <a:fillRect/>
          </a:stretch>
        </p:blipFill>
        <p:spPr bwMode="auto">
          <a:xfrm rot="-1753781">
            <a:off x="6816725" y="4537075"/>
            <a:ext cx="341947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WordArt 12"/>
          <p:cNvSpPr>
            <a:spLocks noChangeArrowheads="1" noChangeShapeType="1" noTextEdit="1"/>
          </p:cNvSpPr>
          <p:nvPr/>
        </p:nvSpPr>
        <p:spPr bwMode="auto">
          <a:xfrm>
            <a:off x="8382000" y="0"/>
            <a:ext cx="2286000" cy="685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sr-Cyrl-RS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 Narrow" panose="020B0606020202030204" pitchFamily="34" charset="0"/>
              </a:rPr>
              <a:t>БРОШУРА</a:t>
            </a:r>
            <a:endParaRPr lang="en-US" sz="3600" b="1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7513" r="10872" b="8659"/>
          <a:stretch>
            <a:fillRect/>
          </a:stretch>
        </p:blipFill>
        <p:spPr bwMode="auto">
          <a:xfrm>
            <a:off x="1127125" y="17463"/>
            <a:ext cx="9845675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7513" r="10872" b="9636"/>
          <a:stretch>
            <a:fillRect/>
          </a:stretch>
        </p:blipFill>
        <p:spPr bwMode="auto">
          <a:xfrm>
            <a:off x="990600" y="19050"/>
            <a:ext cx="99822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7513" r="10139" b="9657"/>
          <a:stretch>
            <a:fillRect/>
          </a:stretch>
        </p:blipFill>
        <p:spPr bwMode="auto">
          <a:xfrm>
            <a:off x="1074738" y="-14288"/>
            <a:ext cx="10126662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89" y="3295276"/>
            <a:ext cx="10515600" cy="7408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pre</a:t>
            </a:r>
            <a:r>
              <a:rPr lang="sr-Latn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zentaciji su korišćene slike iz publikacija </a:t>
            </a:r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Instituta za javno zdravlje Vojvodine i iz sledećih izvora</a:t>
            </a:r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621" y="4114800"/>
            <a:ext cx="10515600" cy="1476973"/>
          </a:xfrm>
        </p:spPr>
        <p:txBody>
          <a:bodyPr>
            <a:norm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http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://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www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.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freedigitalphotos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.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net</a:t>
            </a:r>
            <a:endParaRPr lang="sr-Cyrl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pexels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com</a:t>
            </a:r>
            <a:r>
              <a:rPr lang="sr-Latn-R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Cyrl-RS" sz="2400" u="sng" dirty="0" smtClean="0">
              <a:latin typeface="Arial" panose="020B0604020202020204" pitchFamily="34" charset="0"/>
              <a:cs typeface="Arial" panose="020B0604020202020204" pitchFamily="34" charset="0"/>
              <a:hlinkClick r:id="rId4" tooltip="https://unsplash.com/"/>
            </a:endParaRPr>
          </a:p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https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://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pixabay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.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com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/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621" y="56894"/>
            <a:ext cx="1159887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Literatura</a:t>
            </a:r>
            <a:endParaRPr lang="sr-Latn-RS" sz="3200" dirty="0" smtClean="0"/>
          </a:p>
          <a:p>
            <a:endParaRPr lang="sr-Latn-RS" sz="700" dirty="0"/>
          </a:p>
          <a:p>
            <a:pPr marL="457200" indent="-457200">
              <a:buAutoNum type="arabicPeriod"/>
            </a:pPr>
            <a:r>
              <a:rPr lang="sr-Latn-RS" sz="2400" dirty="0" smtClean="0"/>
              <a:t>Institut </a:t>
            </a:r>
            <a:r>
              <a:rPr lang="sr-Latn-RS" sz="2400" dirty="0"/>
              <a:t>za javno zdravlje Vojvodine. Siguran svet. Brošura u izdanju IZJZV. 2010</a:t>
            </a:r>
            <a:r>
              <a:rPr lang="sr-Latn-RS" sz="2400" dirty="0" smtClean="0"/>
              <a:t>.</a:t>
            </a:r>
          </a:p>
          <a:p>
            <a:pPr marL="457200" indent="-457200">
              <a:buAutoNum type="arabicPeriod"/>
            </a:pPr>
            <a:r>
              <a:rPr lang="sr-Latn-RS" sz="2400" dirty="0" smtClean="0"/>
              <a:t>Vincenten J, MacKay M, Brown K. Zabava bez povreda</a:t>
            </a:r>
            <a:r>
              <a:rPr lang="sr-Latn-RS" sz="2400" dirty="0"/>
              <a:t> </a:t>
            </a:r>
            <a:r>
              <a:rPr lang="sr-Latn-RS" sz="2400" dirty="0" smtClean="0"/>
              <a:t>- dodatak uz Globalni izveštaj o sprečavanju povreda kod dece za 2008. godinu. UNICEF. 2008</a:t>
            </a:r>
            <a:r>
              <a:rPr lang="sr-Latn-RS" sz="2400" dirty="0"/>
              <a:t>; Dostupno na: </a:t>
            </a:r>
            <a:r>
              <a:rPr lang="sr-Latn-RS" sz="2400" dirty="0">
                <a:hlinkClick r:id="rId6"/>
              </a:rPr>
              <a:t>https://</a:t>
            </a:r>
            <a:r>
              <a:rPr lang="sr-Latn-RS" sz="2400" dirty="0" smtClean="0">
                <a:hlinkClick r:id="rId6"/>
              </a:rPr>
              <a:t>www.unicef.org/serbia/media/6196/file/Zabava%20bez%20povreda.pdf</a:t>
            </a:r>
            <a:r>
              <a:rPr lang="sr-Latn-RS" sz="2400" dirty="0" smtClean="0"/>
              <a:t>  </a:t>
            </a:r>
          </a:p>
          <a:p>
            <a:r>
              <a:rPr lang="sr-Latn-RS" sz="2400" dirty="0"/>
              <a:t>3</a:t>
            </a:r>
            <a:r>
              <a:rPr lang="sr-Latn-RS" sz="2400" dirty="0" smtClean="0"/>
              <a:t>. </a:t>
            </a:r>
            <a:r>
              <a:rPr lang="sr-Latn-RS" sz="2400" dirty="0">
                <a:hlinkClick r:id="rId7"/>
              </a:rPr>
              <a:t>https://www.halobeba.rs/bezbednost/bezbednost-dece-u-kuci/</a:t>
            </a:r>
            <a:r>
              <a:rPr lang="sr-Latn-RS" sz="2400" dirty="0"/>
              <a:t> </a:t>
            </a:r>
          </a:p>
          <a:p>
            <a:r>
              <a:rPr lang="sr-Latn-RS" sz="2400" dirty="0" smtClean="0"/>
              <a:t>4.</a:t>
            </a:r>
            <a:r>
              <a:rPr lang="en-US" sz="2400" dirty="0" smtClean="0"/>
              <a:t> </a:t>
            </a:r>
            <a:r>
              <a:rPr lang="en-US" sz="2400" dirty="0" err="1"/>
              <a:t>Materijali</a:t>
            </a:r>
            <a:r>
              <a:rPr lang="en-US" sz="2400" dirty="0"/>
              <a:t> </a:t>
            </a:r>
            <a:r>
              <a:rPr lang="sr-Latn-RS" sz="2400" dirty="0"/>
              <a:t>UNICEF-kampanje „Svaki trenutak je važan“. Dostupno na: https://</a:t>
            </a:r>
            <a:r>
              <a:rPr lang="sr-Latn-RS" sz="2400" dirty="0" smtClean="0"/>
              <a:t>www.unicef.org/serbia/en/materials-serbian</a:t>
            </a:r>
            <a:endParaRPr lang="en-US" sz="2400" dirty="0"/>
          </a:p>
        </p:txBody>
      </p:sp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4531058" y="5737225"/>
            <a:ext cx="3138984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Znanjem</a:t>
            </a:r>
            <a:r>
              <a:rPr lang="en-US" sz="1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do </a:t>
            </a:r>
            <a:r>
              <a:rPr lang="en-US" sz="1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zdravih</a:t>
            </a:r>
            <a:r>
              <a:rPr lang="en-US" sz="1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izbora</a:t>
            </a:r>
            <a:endParaRPr lang="en-US" sz="1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22575" y="6292850"/>
            <a:ext cx="675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58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/>
              <a:t>Programski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zadatak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Posebnog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programa</a:t>
            </a:r>
            <a:r>
              <a:rPr lang="en-US" altLang="en-US" sz="1200" b="1" dirty="0"/>
              <a:t> u </a:t>
            </a:r>
            <a:r>
              <a:rPr lang="en-US" altLang="en-US" sz="1200" b="1" dirty="0" err="1"/>
              <a:t>oblasti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javnog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zdravlja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za</a:t>
            </a:r>
            <a:r>
              <a:rPr lang="en-US" altLang="en-US" sz="1200" b="1" dirty="0"/>
              <a:t> APV u</a:t>
            </a:r>
            <a:r>
              <a:rPr lang="sr-Cyrl-RS" altLang="en-US" sz="1200" b="1" dirty="0"/>
              <a:t> 2020. </a:t>
            </a:r>
            <a:r>
              <a:rPr lang="en-US" altLang="en-US" sz="1200" b="1" dirty="0" err="1"/>
              <a:t>godini</a:t>
            </a:r>
            <a:r>
              <a:rPr lang="sr-Cyrl-RS" altLang="en-US" sz="1200" b="1" dirty="0"/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/>
              <a:t>Unapređenje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zdravstvene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pismenosti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populacije</a:t>
            </a:r>
            <a:r>
              <a:rPr lang="en-US" altLang="en-US" sz="1200" b="1" dirty="0"/>
              <a:t> – „</a:t>
            </a:r>
            <a:r>
              <a:rPr lang="en-US" altLang="en-US" sz="1200" b="1" dirty="0" err="1"/>
              <a:t>Znanjem</a:t>
            </a:r>
            <a:r>
              <a:rPr lang="en-US" altLang="en-US" sz="1200" b="1" dirty="0"/>
              <a:t> do </a:t>
            </a:r>
            <a:r>
              <a:rPr lang="en-US" altLang="en-US" sz="1200" b="1" dirty="0" err="1"/>
              <a:t>zdravih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izbora</a:t>
            </a:r>
            <a:r>
              <a:rPr lang="en-US" altLang="en-US" sz="1200" b="1" dirty="0"/>
              <a:t>“ </a:t>
            </a: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370513"/>
            <a:ext cx="20494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394950" y="5453063"/>
            <a:ext cx="1744663" cy="1347787"/>
            <a:chOff x="10394950" y="5453063"/>
            <a:chExt cx="1744663" cy="1347787"/>
          </a:xfrm>
        </p:grpSpPr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5" r="5890" b="54884"/>
            <a:stretch>
              <a:fillRect/>
            </a:stretch>
          </p:blipFill>
          <p:spPr bwMode="auto">
            <a:xfrm>
              <a:off x="10499725" y="5737225"/>
              <a:ext cx="1639888" cy="106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10394950" y="5453063"/>
              <a:ext cx="17446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r-Cyrl-RS" altLang="en-US" sz="1000" b="1" dirty="0">
                  <a:solidFill>
                    <a:srgbClr val="FF0000"/>
                  </a:solidFill>
                </a:rPr>
                <a:t>Институт за јавно здравље Војводине</a:t>
              </a:r>
              <a:endParaRPr lang="en-US" altLang="en-US" sz="1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038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Faktori rizika za nastanak povreda i trovanja </a:t>
            </a:r>
            <a:b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C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 dece</a:t>
            </a:r>
            <a:endParaRPr lang="en-GB" altLang="en-US" sz="36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905000"/>
            <a:ext cx="7391400" cy="4525963"/>
          </a:xfrm>
        </p:spPr>
        <p:txBody>
          <a:bodyPr/>
          <a:lstStyle/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Uzrast</a:t>
            </a: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</a:t>
            </a: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Rasa i etnička pripadnost</a:t>
            </a: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Socio-ekonomski status</a:t>
            </a: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Mesto stanovanja (selo-grad)</a:t>
            </a:r>
          </a:p>
          <a:p>
            <a:pPr eaLnBrk="1" hangingPunct="1"/>
            <a:r>
              <a:rPr lang="sr-Latn-CS" alt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Šire okruženje</a:t>
            </a:r>
            <a:endParaRPr lang="en-GB" altLang="en-US" sz="36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304800"/>
            <a:ext cx="114300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 </a:t>
            </a:r>
            <a:r>
              <a:rPr lang="sr-Latn-CS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 faktor rizika za povrede dece</a:t>
            </a:r>
            <a:endParaRPr lang="en-GB" alt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Dečaci se češće povređuju od devojčica 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Dečaci i devojčice se razlikuju po aktivnostima i interesovanjima te se dečaci češće nađu u rizičnim situacijama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Dečaci imaju više povreda pri vožnji bicikla zato što češće voze bicikl, voze ga duže (više sati) ili brže, izvode akrobacije</a:t>
            </a:r>
          </a:p>
          <a:p>
            <a:pPr eaLnBrk="1" hangingPunct="1"/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Dečaci takođe češće stradaju i kao pešaci</a:t>
            </a:r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6" descr="38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867275"/>
            <a:ext cx="15240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DSC_03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981575"/>
            <a:ext cx="2514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stockxpertcom_id199459_jpg_e111e1bccb21b9856707ce9afed033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981575"/>
            <a:ext cx="25876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6a00d8341e361f53ef00e54f275a918834-800w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4740275"/>
            <a:ext cx="153987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032" y="304800"/>
            <a:ext cx="10896600" cy="1371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Rasa, </a:t>
            </a:r>
            <a:r>
              <a:rPr lang="sr-Latn-C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etnička </a:t>
            </a:r>
            <a: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pripadnost i socio-ekonomski status </a:t>
            </a:r>
            <a:br>
              <a:rPr lang="sr-Latn-C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CS" alt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 faktori </a:t>
            </a:r>
            <a:r>
              <a:rPr lang="sr-Latn-CS" alt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rizika za povrede </a:t>
            </a:r>
            <a:r>
              <a:rPr lang="sr-Latn-CS" alt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</a:t>
            </a:r>
            <a:endParaRPr lang="en-GB" alt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57532" y="1676400"/>
            <a:ext cx="10515600" cy="435133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Aft>
                <a:spcPct val="35000"/>
              </a:spcAft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Razlike koje se uočavaju u učestalosti povreda, samoubistva i ubistva povezane su uglavnom sa 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siromaštvom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obrazovanjem roditelja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sr-Latn-C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životom u rizičnom okruženju</a:t>
            </a: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lnSpc>
                <a:spcPct val="110000"/>
              </a:lnSpc>
              <a:spcAft>
                <a:spcPct val="35000"/>
              </a:spcAft>
              <a:buFontTx/>
              <a:buNone/>
            </a:pPr>
            <a:r>
              <a:rPr lang="sr-Latn-C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 ne za rasu i etničku pripadnost.</a:t>
            </a:r>
          </a:p>
          <a:p>
            <a:pPr eaLnBrk="1" hangingPunct="1"/>
            <a:endParaRPr lang="en-GB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67200"/>
            <a:ext cx="3611450" cy="2403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6622</TotalTime>
  <Words>2689</Words>
  <Application>Microsoft Office PowerPoint</Application>
  <PresentationFormat>Widescreen</PresentationFormat>
  <Paragraphs>383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Arial Black</vt:lpstr>
      <vt:lpstr>Arial Narrow</vt:lpstr>
      <vt:lpstr>Calibri</vt:lpstr>
      <vt:lpstr>Calibri Light</vt:lpstr>
      <vt:lpstr>Times New Roman</vt:lpstr>
      <vt:lpstr>Wingdings</vt:lpstr>
      <vt:lpstr>Office Theme</vt:lpstr>
      <vt:lpstr>PowerPoint Presentation</vt:lpstr>
      <vt:lpstr>Povrede i trovanja kod dece</vt:lpstr>
      <vt:lpstr>Klasifikacija povreda prema SZO i Međunarodnoj klasifikaciji bolesti, 10. revizija</vt:lpstr>
      <vt:lpstr>Povrede i trovanja kod dece</vt:lpstr>
      <vt:lpstr>Povrede i trovanja kod dece</vt:lpstr>
      <vt:lpstr>Posledice povreda (2)</vt:lpstr>
      <vt:lpstr>Faktori rizika za nastanak povreda i trovanja  kod dece</vt:lpstr>
      <vt:lpstr>PowerPoint Presentation</vt:lpstr>
      <vt:lpstr>Rasa, etnička pripadnost i socio-ekonomski status  kao faktori rizika za povrede dece</vt:lpstr>
      <vt:lpstr>Razlike selo-grad</vt:lpstr>
      <vt:lpstr>Šire okruženje </vt:lpstr>
      <vt:lpstr>Povrede prema mehanizmu nastanka</vt:lpstr>
      <vt:lpstr>Karakteristike dece koje ih čine podložnim povredama</vt:lpstr>
      <vt:lpstr>PowerPoint Presentation</vt:lpstr>
      <vt:lpstr>PowerPoint Presentation</vt:lpstr>
      <vt:lpstr>Padovi</vt:lpstr>
      <vt:lpstr>Padovi</vt:lpstr>
      <vt:lpstr>PowerPoint Presentation</vt:lpstr>
      <vt:lpstr>Povrede u saobraćaju</vt:lpstr>
      <vt:lpstr>Povrede pri vožnji bicikla</vt:lpstr>
      <vt:lpstr>PowerPoint Presentation</vt:lpstr>
      <vt:lpstr>Povrede pešaka</vt:lpstr>
      <vt:lpstr>PowerPoint Presentation</vt:lpstr>
      <vt:lpstr>Povrede pešaka</vt:lpstr>
      <vt:lpstr>Utapanje</vt:lpstr>
      <vt:lpstr>PowerPoint Presentation</vt:lpstr>
      <vt:lpstr>Gušenje stranim telom</vt:lpstr>
      <vt:lpstr>Povrede u požarima i opekotine</vt:lpstr>
      <vt:lpstr>Povrede u požarima i opekotine</vt:lpstr>
      <vt:lpstr>Oparotine (opekotine vrelom vodom)</vt:lpstr>
      <vt:lpstr>Udari struje</vt:lpstr>
      <vt:lpstr>PowerPoint Presentation</vt:lpstr>
      <vt:lpstr>Posekotine</vt:lpstr>
      <vt:lpstr>Povrede vatrenim oružjem</vt:lpstr>
      <vt:lpstr>Trovanja</vt:lpstr>
      <vt:lpstr>Trovanja</vt:lpstr>
      <vt:lpstr>Trovanja</vt:lpstr>
      <vt:lpstr>Trovanja</vt:lpstr>
      <vt:lpstr>Trovanja</vt:lpstr>
      <vt:lpstr>Zadesna trovanja u dece</vt:lpstr>
      <vt:lpstr>Zadesna trovanja u dece</vt:lpstr>
      <vt:lpstr>Zadesna trovanja u dece</vt:lpstr>
      <vt:lpstr>Zadesna trovanja u dece</vt:lpstr>
      <vt:lpstr>Zadesna trovanja u dece</vt:lpstr>
      <vt:lpstr>Zadesna trovanja u dece</vt:lpstr>
      <vt:lpstr>Zadesna trovanja u dece</vt:lpstr>
      <vt:lpstr>Zadesna trovanja u dece</vt:lpstr>
      <vt:lpstr>Zadesna trovanja u dece</vt:lpstr>
      <vt:lpstr>Prevencija trovanja lekovima</vt:lpstr>
      <vt:lpstr>Prevencija trovanja hemikalijama</vt:lpstr>
      <vt:lpstr>Prevencija trovanja hemikalijama</vt:lpstr>
      <vt:lpstr>Prevencija trovanja pesticidima  (sredstva za zaštitu biljaka, protiv insekata, glodara i dr.)</vt:lpstr>
      <vt:lpstr>Prevencija trovanja gasovima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 prezentaciji su korišćene slike iz publikacija  Instituta za javno zdravlje Vojvodine i iz sledećih izvora: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Karakteristike povreda i trovanja kod dece</dc:title>
  <dc:creator>Sale</dc:creator>
  <cp:lastModifiedBy>Korisnik</cp:lastModifiedBy>
  <cp:revision>135</cp:revision>
  <dcterms:created xsi:type="dcterms:W3CDTF">2009-11-22T22:40:45Z</dcterms:created>
  <dcterms:modified xsi:type="dcterms:W3CDTF">2020-12-08T08:28:00Z</dcterms:modified>
</cp:coreProperties>
</file>